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32"/>
  </p:notesMasterIdLst>
  <p:sldIdLst>
    <p:sldId id="257" r:id="rId6"/>
    <p:sldId id="260" r:id="rId7"/>
    <p:sldId id="261" r:id="rId8"/>
    <p:sldId id="262" r:id="rId9"/>
    <p:sldId id="263" r:id="rId10"/>
    <p:sldId id="264" r:id="rId11"/>
    <p:sldId id="279" r:id="rId12"/>
    <p:sldId id="265" r:id="rId13"/>
    <p:sldId id="266" r:id="rId14"/>
    <p:sldId id="267" r:id="rId15"/>
    <p:sldId id="268" r:id="rId16"/>
    <p:sldId id="274" r:id="rId17"/>
    <p:sldId id="269" r:id="rId18"/>
    <p:sldId id="270" r:id="rId19"/>
    <p:sldId id="271" r:id="rId20"/>
    <p:sldId id="275" r:id="rId21"/>
    <p:sldId id="272" r:id="rId22"/>
    <p:sldId id="276" r:id="rId23"/>
    <p:sldId id="277" r:id="rId24"/>
    <p:sldId id="273" r:id="rId25"/>
    <p:sldId id="278" r:id="rId26"/>
    <p:sldId id="280" r:id="rId27"/>
    <p:sldId id="281" r:id="rId28"/>
    <p:sldId id="282" r:id="rId29"/>
    <p:sldId id="283" r:id="rId30"/>
    <p:sldId id="259" r:id="rId31"/>
  </p:sldIdLst>
  <p:sldSz cx="12192000" cy="6858000"/>
  <p:notesSz cx="6858000" cy="9144000"/>
  <p:embeddedFontLst>
    <p:embeddedFont>
      <p:font typeface="Proxima Nova Black" charset="0"/>
      <p:bold r:id="rId33"/>
    </p:embeddedFont>
    <p:embeddedFont>
      <p:font typeface="Open Sans" charset="0"/>
      <p:regular r:id="rId34"/>
      <p:bold r:id="rId35"/>
      <p:italic r:id="rId36"/>
      <p:boldItalic r:id="rId37"/>
    </p:embeddedFont>
    <p:embeddedFont>
      <p:font typeface="Calibri" pitchFamily="34" charset="0"/>
      <p:regular r:id="rId38"/>
      <p:bold r:id="rId39"/>
      <p:italic r:id="rId40"/>
      <p:boldItalic r:id="rId41"/>
    </p:embeddedFont>
    <p:embeddedFont>
      <p:font typeface="Consolas" pitchFamily="49" charset="0"/>
      <p:regular r:id="rId42"/>
      <p:bold r:id="rId43"/>
      <p:italic r:id="rId44"/>
      <p:boldItalic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75090" autoAdjust="0"/>
  </p:normalViewPr>
  <p:slideViewPr>
    <p:cSldViewPr snapToGrid="0">
      <p:cViewPr>
        <p:scale>
          <a:sx n="90" d="100"/>
          <a:sy n="90" d="100"/>
        </p:scale>
        <p:origin x="102" y="86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CFC394-F5D9-4379-BE28-F07068376842}" type="datetimeFigureOut">
              <a:rPr lang="ru-RU" smtClean="0"/>
              <a:t>22.07.2019</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8CE2D9-BBB2-4ABC-9439-791CCC2D40F7}" type="slidenum">
              <a:rPr lang="ru-RU" smtClean="0"/>
              <a:t>‹#›</a:t>
            </a:fld>
            <a:endParaRPr lang="ru-R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r>
              <a:rPr lang="uk-UA" dirty="0" smtClean="0"/>
              <a:t>Сучасні</a:t>
            </a:r>
            <a:r>
              <a:rPr lang="uk-UA" baseline="0" dirty="0" smtClean="0"/>
              <a:t> </a:t>
            </a:r>
            <a:r>
              <a:rPr lang="uk-UA" baseline="0" dirty="0" err="1" smtClean="0"/>
              <a:t>веб-проекти</a:t>
            </a:r>
            <a:r>
              <a:rPr lang="uk-UA" baseline="0" dirty="0" smtClean="0"/>
              <a:t> вимагають створення значного обсягу коду з використанням мови </a:t>
            </a:r>
            <a:r>
              <a:rPr lang="en-US" baseline="0" dirty="0" smtClean="0"/>
              <a:t>CSS.</a:t>
            </a:r>
          </a:p>
          <a:p>
            <a:r>
              <a:rPr lang="uk-UA" baseline="0" dirty="0" smtClean="0"/>
              <a:t>Проте підтримка великих обсягів коду на </a:t>
            </a:r>
            <a:r>
              <a:rPr lang="en-US" baseline="0" dirty="0" smtClean="0"/>
              <a:t>CSS </a:t>
            </a:r>
            <a:r>
              <a:rPr lang="uk-UA" baseline="0" dirty="0" smtClean="0"/>
              <a:t>є надзвичайно складною, оскільки мова має дуже обмежені можливості у використанні типових конструкцій популярних алгоритмічних мов, таких як змінні, цикли, умови, проведення обчислень і тому подібне.</a:t>
            </a:r>
          </a:p>
          <a:p>
            <a:r>
              <a:rPr lang="uk-UA" baseline="0" dirty="0" smtClean="0"/>
              <a:t>Це і стало основною причиною виникнення і поширення серед </a:t>
            </a:r>
            <a:r>
              <a:rPr lang="uk-UA" baseline="0" dirty="0" err="1" smtClean="0"/>
              <a:t>веб-розробників</a:t>
            </a:r>
            <a:r>
              <a:rPr lang="uk-UA" baseline="0" dirty="0" smtClean="0"/>
              <a:t> спеціальної категорії інструментів, які мають назву "Препроцесори </a:t>
            </a:r>
            <a:r>
              <a:rPr lang="en-US" baseline="0" dirty="0" smtClean="0"/>
              <a:t>CSS</a:t>
            </a:r>
            <a:r>
              <a:rPr lang="ru-RU" baseline="0" dirty="0" smtClean="0"/>
              <a:t>", </a:t>
            </a:r>
            <a:r>
              <a:rPr lang="uk-UA" baseline="0" dirty="0" smtClean="0"/>
              <a:t>що розширюють синтаксис і можливості мови </a:t>
            </a:r>
            <a:r>
              <a:rPr lang="en-US" baseline="0" dirty="0" smtClean="0"/>
              <a:t>CSS</a:t>
            </a:r>
            <a:r>
              <a:rPr lang="uk-UA" baseline="0" dirty="0" smtClean="0"/>
              <a:t>, спрощуючи її підтримку, і дозволяють конвертувати такий розширений код у стандартну мову </a:t>
            </a:r>
            <a:r>
              <a:rPr lang="en-US" baseline="0" dirty="0" smtClean="0"/>
              <a:t>CSS, </a:t>
            </a:r>
            <a:r>
              <a:rPr lang="uk-UA" baseline="0" dirty="0" smtClean="0"/>
              <a:t>яка зрозуміла браузерам.</a:t>
            </a:r>
          </a:p>
          <a:p>
            <a:r>
              <a:rPr lang="uk-UA" baseline="0" dirty="0" smtClean="0"/>
              <a:t>Найбільш популярними </a:t>
            </a:r>
            <a:r>
              <a:rPr lang="en-US" baseline="0" dirty="0" smtClean="0"/>
              <a:t>CSS-</a:t>
            </a:r>
            <a:r>
              <a:rPr lang="uk-UA" baseline="0" dirty="0" smtClean="0"/>
              <a:t>препроцесорами є </a:t>
            </a:r>
            <a:r>
              <a:rPr lang="en-US" baseline="0" dirty="0" smtClean="0"/>
              <a:t>Sass, LESS</a:t>
            </a:r>
            <a:r>
              <a:rPr lang="uk-UA" baseline="0" dirty="0" smtClean="0"/>
              <a:t> і</a:t>
            </a:r>
            <a:r>
              <a:rPr lang="en-US" baseline="0" dirty="0" smtClean="0"/>
              <a:t> Stylus.</a:t>
            </a:r>
          </a:p>
          <a:p>
            <a:r>
              <a:rPr lang="uk-UA" baseline="0" dirty="0" smtClean="0"/>
              <a:t>Однак з появою </a:t>
            </a:r>
            <a:r>
              <a:rPr lang="en-US" baseline="0" dirty="0" err="1" smtClean="0"/>
              <a:t>PostCSS</a:t>
            </a:r>
            <a:r>
              <a:rPr lang="en-US" baseline="0" dirty="0" smtClean="0"/>
              <a:t> </a:t>
            </a:r>
            <a:r>
              <a:rPr lang="uk-UA" baseline="0" dirty="0" smtClean="0"/>
              <a:t>виник інший клас інструментів, призначений для обробки </a:t>
            </a:r>
            <a:r>
              <a:rPr lang="en-US" baseline="0" dirty="0" smtClean="0"/>
              <a:t>CSS, </a:t>
            </a:r>
            <a:r>
              <a:rPr lang="uk-UA" baseline="0" dirty="0" smtClean="0"/>
              <a:t>який має дуже потужні можливості. </a:t>
            </a:r>
            <a:r>
              <a:rPr lang="uk-UA" dirty="0" smtClean="0"/>
              <a:t>Варіанти використання </a:t>
            </a:r>
            <a:r>
              <a:rPr lang="en-US" dirty="0" err="1" smtClean="0"/>
              <a:t>PostCSS</a:t>
            </a:r>
            <a:r>
              <a:rPr lang="en-US" dirty="0" smtClean="0"/>
              <a:t> </a:t>
            </a:r>
            <a:r>
              <a:rPr lang="uk-UA" dirty="0" smtClean="0"/>
              <a:t>є надзвичайно гнучкими, цей інструмент може як замінити собою препроцесори</a:t>
            </a:r>
            <a:r>
              <a:rPr lang="uk-UA" baseline="0" dirty="0" smtClean="0"/>
              <a:t> повністю, так і використовуватися разом з ними.</a:t>
            </a:r>
            <a:endParaRPr lang="ru-RU" baseline="0" dirty="0" smtClean="0"/>
          </a:p>
          <a:p>
            <a:r>
              <a:rPr lang="ru-RU" baseline="0" dirty="0" err="1" smtClean="0"/>
              <a:t>Спочатку</a:t>
            </a:r>
            <a:r>
              <a:rPr lang="ru-RU" baseline="0" dirty="0" smtClean="0"/>
              <a:t> ми </a:t>
            </a:r>
            <a:r>
              <a:rPr lang="ru-RU" baseline="0" dirty="0" err="1" smtClean="0"/>
              <a:t>розглянемо</a:t>
            </a:r>
            <a:r>
              <a:rPr lang="ru-RU" baseline="0" dirty="0" smtClean="0"/>
              <a:t> роботу </a:t>
            </a:r>
            <a:r>
              <a:rPr lang="ru-RU" baseline="0" dirty="0" err="1" smtClean="0"/>
              <a:t>з</a:t>
            </a:r>
            <a:r>
              <a:rPr lang="ru-RU" baseline="0" dirty="0" smtClean="0"/>
              <a:t> препроцессором </a:t>
            </a:r>
            <a:r>
              <a:rPr lang="en-US" baseline="0" dirty="0" smtClean="0"/>
              <a:t>Sass, </a:t>
            </a:r>
            <a:r>
              <a:rPr lang="uk-UA" baseline="0" dirty="0" smtClean="0"/>
              <a:t>а потім познайомимося з </a:t>
            </a:r>
            <a:r>
              <a:rPr lang="en-US" baseline="0" dirty="0" err="1" smtClean="0"/>
              <a:t>PostCSS</a:t>
            </a:r>
            <a:r>
              <a:rPr lang="en-US" baseline="0" dirty="0" smtClean="0"/>
              <a:t>.</a:t>
            </a:r>
            <a:endParaRPr lang="uk-UA" baseline="0" dirty="0" smtClean="0"/>
          </a:p>
          <a:p>
            <a:endParaRPr lang="ru-RU" dirty="0"/>
          </a:p>
        </p:txBody>
      </p:sp>
      <p:sp>
        <p:nvSpPr>
          <p:cNvPr id="4" name="Номер слайда 3"/>
          <p:cNvSpPr>
            <a:spLocks noGrp="1"/>
          </p:cNvSpPr>
          <p:nvPr>
            <p:ph type="sldNum" sz="quarter" idx="10"/>
          </p:nvPr>
        </p:nvSpPr>
        <p:spPr/>
        <p:txBody>
          <a:bodyPr/>
          <a:lstStyle/>
          <a:p>
            <a:fld id="{D08CE2D9-BBB2-4ABC-9439-791CCC2D40F7}" type="slidenum">
              <a:rPr lang="ru-RU" smtClean="0"/>
              <a:t>3</a:t>
            </a:fld>
            <a:endParaRPr lang="ru-RU"/>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xmlns=""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xmlns=""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xmlns=""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xmlns=""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xmlns=""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Preprocessor</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b</a:t>
            </a:r>
            <a:r>
              <a:rPr lang="en-US" dirty="0" smtClean="0"/>
              <a:t>y </a:t>
            </a:r>
            <a:r>
              <a:rPr lang="en-US" dirty="0" err="1" smtClean="0"/>
              <a:t>Yurii</a:t>
            </a:r>
            <a:r>
              <a:rPr lang="en-US" dirty="0" smtClean="0"/>
              <a:t> </a:t>
            </a:r>
            <a:r>
              <a:rPr lang="en-US" dirty="0" err="1" smtClean="0"/>
              <a:t>Martynenko</a:t>
            </a:r>
            <a:endParaRPr lang="en-US" dirty="0"/>
          </a:p>
        </p:txBody>
      </p:sp>
    </p:spTree>
    <p:extLst>
      <p:ext uri="{BB962C8B-B14F-4D97-AF65-F5344CB8AC3E}">
        <p14:creationId xmlns:p14="http://schemas.microsoft.com/office/powerpoint/2010/main" xmlns=""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Nesting</a:t>
            </a:r>
            <a:endParaRPr lang="ru-RU" dirty="0"/>
          </a:p>
        </p:txBody>
      </p:sp>
      <p:sp>
        <p:nvSpPr>
          <p:cNvPr id="3" name="Текст 2"/>
          <p:cNvSpPr>
            <a:spLocks noGrp="1"/>
          </p:cNvSpPr>
          <p:nvPr>
            <p:ph type="body" sz="quarter" idx="10"/>
          </p:nvPr>
        </p:nvSpPr>
        <p:spPr>
          <a:xfrm>
            <a:off x="685800" y="1593166"/>
            <a:ext cx="10820400" cy="4441874"/>
          </a:xfrm>
        </p:spPr>
        <p:txBody>
          <a:bodyPr/>
          <a:lstStyle/>
          <a:p>
            <a:pPr>
              <a:buClr>
                <a:schemeClr val="tx1">
                  <a:lumMod val="75000"/>
                  <a:lumOff val="25000"/>
                </a:schemeClr>
              </a:buClr>
              <a:buFont typeface="Arial" pitchFamily="34" charset="0"/>
              <a:buChar char="•"/>
            </a:pPr>
            <a:r>
              <a:rPr lang="en-US" dirty="0" smtClean="0"/>
              <a:t> HTML implies that elements are nested inside each other but CSS does not</a:t>
            </a:r>
          </a:p>
          <a:p>
            <a:pPr>
              <a:buClr>
                <a:schemeClr val="tx1">
                  <a:lumMod val="75000"/>
                  <a:lumOff val="25000"/>
                </a:schemeClr>
              </a:buClr>
              <a:buFont typeface="Arial" pitchFamily="34" charset="0"/>
              <a:buChar char="•"/>
            </a:pPr>
            <a:r>
              <a:rPr lang="en-US" dirty="0" smtClean="0"/>
              <a:t> Sass fixes this allowing to nest CSS selectors in a way that follows same visual hierarchy of HTML</a:t>
            </a:r>
          </a:p>
          <a:p>
            <a:pPr>
              <a:buClr>
                <a:schemeClr val="tx1">
                  <a:lumMod val="75000"/>
                  <a:lumOff val="25000"/>
                </a:schemeClr>
              </a:buClr>
              <a:buFont typeface="Arial" pitchFamily="34" charset="0"/>
              <a:buChar char="•"/>
            </a:pPr>
            <a:r>
              <a:rPr lang="en-US" dirty="0" smtClean="0"/>
              <a:t> Example:</a:t>
            </a:r>
          </a:p>
          <a:p>
            <a:pPr>
              <a:buClr>
                <a:schemeClr val="tx1">
                  <a:lumMod val="75000"/>
                  <a:lumOff val="25000"/>
                </a:schemeClr>
              </a:buClr>
              <a:buFont typeface="Arial" pitchFamily="34" charset="0"/>
              <a:buChar char="•"/>
            </a:pPr>
            <a:endParaRPr lang="en-US" dirty="0" smtClean="0"/>
          </a:p>
          <a:p>
            <a:endParaRPr lang="ru-RU" dirty="0"/>
          </a:p>
        </p:txBody>
      </p:sp>
      <p:pic>
        <p:nvPicPr>
          <p:cNvPr id="3074" name="Picture 2"/>
          <p:cNvPicPr>
            <a:picLocks noChangeAspect="1" noChangeArrowheads="1"/>
          </p:cNvPicPr>
          <p:nvPr/>
        </p:nvPicPr>
        <p:blipFill>
          <a:blip r:embed="rId2"/>
          <a:srcRect/>
          <a:stretch>
            <a:fillRect/>
          </a:stretch>
        </p:blipFill>
        <p:spPr bwMode="auto">
          <a:xfrm>
            <a:off x="1716258" y="3160102"/>
            <a:ext cx="3151163" cy="3120668"/>
          </a:xfrm>
          <a:prstGeom prst="rect">
            <a:avLst/>
          </a:prstGeom>
          <a:noFill/>
          <a:ln w="9525">
            <a:noFill/>
            <a:miter lim="800000"/>
            <a:headEnd/>
            <a:tailEnd/>
          </a:ln>
          <a:effectLst/>
        </p:spPr>
      </p:pic>
      <p:pic>
        <p:nvPicPr>
          <p:cNvPr id="3075" name="Picture 3"/>
          <p:cNvPicPr>
            <a:picLocks noChangeAspect="1" noChangeArrowheads="1"/>
          </p:cNvPicPr>
          <p:nvPr/>
        </p:nvPicPr>
        <p:blipFill>
          <a:blip r:embed="rId3"/>
          <a:srcRect/>
          <a:stretch>
            <a:fillRect/>
          </a:stretch>
        </p:blipFill>
        <p:spPr bwMode="auto">
          <a:xfrm>
            <a:off x="6202826" y="3170066"/>
            <a:ext cx="2879041" cy="2879041"/>
          </a:xfrm>
          <a:prstGeom prst="rect">
            <a:avLst/>
          </a:prstGeom>
          <a:noFill/>
          <a:ln w="9525">
            <a:noFill/>
            <a:miter lim="800000"/>
            <a:headEnd/>
            <a:tailEnd/>
          </a:ln>
          <a:effectLst/>
        </p:spPr>
      </p:pic>
      <p:sp>
        <p:nvSpPr>
          <p:cNvPr id="6" name="Стрелка вправо 5"/>
          <p:cNvSpPr/>
          <p:nvPr/>
        </p:nvSpPr>
        <p:spPr>
          <a:xfrm>
            <a:off x="4937759" y="4248444"/>
            <a:ext cx="1111348" cy="45016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Partials</a:t>
            </a:r>
            <a:endParaRPr lang="ru-RU" dirty="0"/>
          </a:p>
        </p:txBody>
      </p:sp>
      <p:sp>
        <p:nvSpPr>
          <p:cNvPr id="3" name="Текст 2"/>
          <p:cNvSpPr>
            <a:spLocks noGrp="1"/>
          </p:cNvSpPr>
          <p:nvPr>
            <p:ph type="body" sz="quarter" idx="10"/>
          </p:nvPr>
        </p:nvSpPr>
        <p:spPr>
          <a:xfrm>
            <a:off x="699654" y="1497996"/>
            <a:ext cx="10820400" cy="2743201"/>
          </a:xfrm>
        </p:spPr>
        <p:txBody>
          <a:bodyPr/>
          <a:lstStyle/>
          <a:p>
            <a:pPr algn="just">
              <a:buClr>
                <a:schemeClr val="tx1">
                  <a:lumMod val="50000"/>
                  <a:lumOff val="50000"/>
                </a:schemeClr>
              </a:buClr>
              <a:buFont typeface="Arial" pitchFamily="34" charset="0"/>
              <a:buChar char="•"/>
            </a:pPr>
            <a:r>
              <a:rPr lang="en-US" dirty="0" smtClean="0"/>
              <a:t> You can create partial Sass files that contain little snippets of </a:t>
            </a:r>
            <a:r>
              <a:rPr lang="en-US" cap="all" dirty="0" smtClean="0"/>
              <a:t>CSS</a:t>
            </a:r>
            <a:r>
              <a:rPr lang="en-US" dirty="0" smtClean="0"/>
              <a:t> that you can include in other Sass files. This is a great way to modularize your </a:t>
            </a:r>
            <a:r>
              <a:rPr lang="en-US" cap="all" dirty="0" smtClean="0"/>
              <a:t>CSS</a:t>
            </a:r>
            <a:r>
              <a:rPr lang="en-US" dirty="0" smtClean="0"/>
              <a:t> and help keep things easier to maintain. </a:t>
            </a:r>
          </a:p>
          <a:p>
            <a:pPr algn="just">
              <a:buClr>
                <a:schemeClr val="tx1">
                  <a:lumMod val="50000"/>
                  <a:lumOff val="50000"/>
                </a:schemeClr>
              </a:buClr>
              <a:buFont typeface="Arial" pitchFamily="34" charset="0"/>
              <a:buChar char="•"/>
            </a:pPr>
            <a:r>
              <a:rPr lang="en-US" dirty="0" smtClean="0"/>
              <a:t> A partial is simply a Sass file named with a leading underscore. You might name it something like _</a:t>
            </a:r>
            <a:r>
              <a:rPr lang="en-US" dirty="0" err="1" smtClean="0"/>
              <a:t>partial.scss</a:t>
            </a:r>
            <a:r>
              <a:rPr lang="en-US" dirty="0" smtClean="0"/>
              <a:t>. The underscore lets Sass know that the file is only a partial file and that it should not be generated into a </a:t>
            </a:r>
            <a:r>
              <a:rPr lang="en-US" cap="all" dirty="0" smtClean="0"/>
              <a:t>CSS</a:t>
            </a:r>
            <a:r>
              <a:rPr lang="en-US" dirty="0" smtClean="0"/>
              <a:t> file. </a:t>
            </a:r>
          </a:p>
          <a:p>
            <a:pPr algn="just">
              <a:buClr>
                <a:schemeClr val="tx1">
                  <a:lumMod val="50000"/>
                  <a:lumOff val="50000"/>
                </a:schemeClr>
              </a:buClr>
              <a:buFont typeface="Arial" pitchFamily="34" charset="0"/>
              <a:buChar char="•"/>
            </a:pPr>
            <a:r>
              <a:rPr lang="en-US" dirty="0" smtClean="0"/>
              <a:t>  Sass partials are used with the @import directive.</a:t>
            </a:r>
          </a:p>
          <a:p>
            <a:r>
              <a:rPr lang="en-US" dirty="0" smtClean="0"/>
              <a:t/>
            </a:r>
            <a:br>
              <a:rPr lang="en-US" dirty="0" smtClean="0"/>
            </a:br>
            <a:endParaRPr lang="ru-RU"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Import</a:t>
            </a:r>
            <a:endParaRPr lang="ru-RU" dirty="0"/>
          </a:p>
        </p:txBody>
      </p:sp>
      <p:sp>
        <p:nvSpPr>
          <p:cNvPr id="3" name="Текст 2"/>
          <p:cNvSpPr>
            <a:spLocks noGrp="1"/>
          </p:cNvSpPr>
          <p:nvPr>
            <p:ph type="body" sz="quarter" idx="10"/>
          </p:nvPr>
        </p:nvSpPr>
        <p:spPr>
          <a:xfrm>
            <a:off x="685800" y="1420837"/>
            <a:ext cx="10820400" cy="4445391"/>
          </a:xfrm>
        </p:spPr>
        <p:txBody>
          <a:bodyPr/>
          <a:lstStyle/>
          <a:p>
            <a:r>
              <a:rPr lang="en-US" cap="all" dirty="0" smtClean="0"/>
              <a:t>CSS</a:t>
            </a:r>
            <a:r>
              <a:rPr lang="en-US" dirty="0" smtClean="0"/>
              <a:t> has an import option that lets you split your </a:t>
            </a:r>
            <a:r>
              <a:rPr lang="en-US" cap="all" dirty="0" smtClean="0"/>
              <a:t>CSS</a:t>
            </a:r>
            <a:r>
              <a:rPr lang="en-US" dirty="0" smtClean="0"/>
              <a:t> into smaller, more maintainable portions. The only drawback is that each time you use @import in </a:t>
            </a:r>
            <a:r>
              <a:rPr lang="en-US" cap="all" dirty="0" smtClean="0"/>
              <a:t>CSS</a:t>
            </a:r>
            <a:r>
              <a:rPr lang="en-US" dirty="0" smtClean="0"/>
              <a:t> it creates another </a:t>
            </a:r>
            <a:r>
              <a:rPr lang="en-US" cap="all" dirty="0" smtClean="0"/>
              <a:t>HTTP</a:t>
            </a:r>
            <a:r>
              <a:rPr lang="en-US" dirty="0" smtClean="0"/>
              <a:t> request. Sass builds on top of the current </a:t>
            </a:r>
            <a:r>
              <a:rPr lang="en-US" cap="all" dirty="0" smtClean="0"/>
              <a:t>CSS</a:t>
            </a:r>
            <a:r>
              <a:rPr lang="en-US" dirty="0" smtClean="0"/>
              <a:t> @import but instead of requiring an </a:t>
            </a:r>
            <a:r>
              <a:rPr lang="en-US" cap="all" dirty="0" smtClean="0"/>
              <a:t>HTTP</a:t>
            </a:r>
            <a:r>
              <a:rPr lang="en-US" dirty="0" smtClean="0"/>
              <a:t> request, Sass will take the file that you want to import and combine it with the file you're importing into so you can serve a single </a:t>
            </a:r>
            <a:r>
              <a:rPr lang="en-US" cap="all" dirty="0" smtClean="0"/>
              <a:t>CSS</a:t>
            </a:r>
            <a:r>
              <a:rPr lang="en-US" dirty="0" smtClean="0"/>
              <a:t> file to the web browser.</a:t>
            </a:r>
            <a:endParaRPr lang="ru-RU" dirty="0"/>
          </a:p>
        </p:txBody>
      </p:sp>
      <p:pic>
        <p:nvPicPr>
          <p:cNvPr id="4098" name="Picture 2"/>
          <p:cNvPicPr>
            <a:picLocks noChangeAspect="1" noChangeArrowheads="1"/>
          </p:cNvPicPr>
          <p:nvPr/>
        </p:nvPicPr>
        <p:blipFill>
          <a:blip r:embed="rId2"/>
          <a:srcRect/>
          <a:stretch>
            <a:fillRect/>
          </a:stretch>
        </p:blipFill>
        <p:spPr bwMode="auto">
          <a:xfrm>
            <a:off x="1807920" y="3432519"/>
            <a:ext cx="3246058" cy="660962"/>
          </a:xfrm>
          <a:prstGeom prst="rect">
            <a:avLst/>
          </a:prstGeom>
          <a:noFill/>
          <a:ln w="9525">
            <a:noFill/>
            <a:miter lim="800000"/>
            <a:headEnd/>
            <a:tailEnd/>
          </a:ln>
          <a:effectLst/>
        </p:spPr>
      </p:pic>
      <p:pic>
        <p:nvPicPr>
          <p:cNvPr id="4099" name="Picture 3"/>
          <p:cNvPicPr>
            <a:picLocks noChangeAspect="1" noChangeArrowheads="1"/>
          </p:cNvPicPr>
          <p:nvPr/>
        </p:nvPicPr>
        <p:blipFill>
          <a:blip r:embed="rId3"/>
          <a:srcRect/>
          <a:stretch>
            <a:fillRect/>
          </a:stretch>
        </p:blipFill>
        <p:spPr bwMode="auto">
          <a:xfrm>
            <a:off x="2012634" y="4545846"/>
            <a:ext cx="3192412" cy="1537087"/>
          </a:xfrm>
          <a:prstGeom prst="rect">
            <a:avLst/>
          </a:prstGeom>
          <a:noFill/>
          <a:ln w="9525">
            <a:noFill/>
            <a:miter lim="800000"/>
            <a:headEnd/>
            <a:tailEnd/>
          </a:ln>
          <a:effectLst/>
        </p:spPr>
      </p:pic>
      <p:pic>
        <p:nvPicPr>
          <p:cNvPr id="4100" name="Picture 4"/>
          <p:cNvPicPr>
            <a:picLocks noChangeAspect="1" noChangeArrowheads="1"/>
          </p:cNvPicPr>
          <p:nvPr/>
        </p:nvPicPr>
        <p:blipFill>
          <a:blip r:embed="rId4"/>
          <a:srcRect/>
          <a:stretch>
            <a:fillRect/>
          </a:stretch>
        </p:blipFill>
        <p:spPr bwMode="auto">
          <a:xfrm>
            <a:off x="6821657" y="3929724"/>
            <a:ext cx="3194539" cy="1197952"/>
          </a:xfrm>
          <a:prstGeom prst="rect">
            <a:avLst/>
          </a:prstGeom>
          <a:noFill/>
          <a:ln w="9525">
            <a:noFill/>
            <a:miter lim="800000"/>
            <a:headEnd/>
            <a:tailEnd/>
          </a:ln>
          <a:effectLst/>
        </p:spPr>
      </p:pic>
      <p:sp>
        <p:nvSpPr>
          <p:cNvPr id="7" name="Стрелка вправо 6"/>
          <p:cNvSpPr/>
          <p:nvPr/>
        </p:nvSpPr>
        <p:spPr>
          <a:xfrm>
            <a:off x="5401994" y="4346917"/>
            <a:ext cx="1083212" cy="4923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smtClean="0"/>
              <a:t>Mixins</a:t>
            </a:r>
            <a:endParaRPr lang="ru-RU" dirty="0"/>
          </a:p>
        </p:txBody>
      </p:sp>
      <p:sp>
        <p:nvSpPr>
          <p:cNvPr id="3" name="Текст 2"/>
          <p:cNvSpPr>
            <a:spLocks noGrp="1"/>
          </p:cNvSpPr>
          <p:nvPr>
            <p:ph type="body" sz="quarter" idx="10"/>
          </p:nvPr>
        </p:nvSpPr>
        <p:spPr>
          <a:xfrm>
            <a:off x="685800" y="1561514"/>
            <a:ext cx="10820400" cy="3924886"/>
          </a:xfrm>
        </p:spPr>
        <p:txBody>
          <a:bodyPr/>
          <a:lstStyle/>
          <a:p>
            <a:pPr>
              <a:buClr>
                <a:schemeClr val="tx1">
                  <a:lumMod val="65000"/>
                  <a:lumOff val="35000"/>
                </a:schemeClr>
              </a:buClr>
              <a:buFont typeface="Arial" pitchFamily="34" charset="0"/>
              <a:buChar char="•"/>
            </a:pPr>
            <a:r>
              <a:rPr lang="en-US" dirty="0" smtClean="0"/>
              <a:t> </a:t>
            </a:r>
            <a:r>
              <a:rPr lang="en-US" dirty="0" err="1" smtClean="0"/>
              <a:t>Mixins</a:t>
            </a:r>
            <a:r>
              <a:rPr lang="en-US" dirty="0" smtClean="0"/>
              <a:t> allow to create groups of CSS declarations that can be reused throughout the site. </a:t>
            </a:r>
          </a:p>
          <a:p>
            <a:pPr>
              <a:buClr>
                <a:schemeClr val="tx1">
                  <a:lumMod val="65000"/>
                  <a:lumOff val="35000"/>
                </a:schemeClr>
              </a:buClr>
              <a:buFont typeface="Arial" pitchFamily="34" charset="0"/>
              <a:buChar char="•"/>
            </a:pPr>
            <a:r>
              <a:rPr lang="en-US" dirty="0" smtClean="0"/>
              <a:t> It is possible to pass in values to make </a:t>
            </a:r>
            <a:r>
              <a:rPr lang="en-US" dirty="0" err="1" smtClean="0"/>
              <a:t>mixins</a:t>
            </a:r>
            <a:r>
              <a:rPr lang="en-US" dirty="0" smtClean="0"/>
              <a:t> more flexible. </a:t>
            </a:r>
          </a:p>
          <a:p>
            <a:pPr>
              <a:buClr>
                <a:schemeClr val="tx1">
                  <a:lumMod val="65000"/>
                  <a:lumOff val="35000"/>
                </a:schemeClr>
              </a:buClr>
              <a:buFont typeface="Arial" pitchFamily="34" charset="0"/>
              <a:buChar char="•"/>
            </a:pPr>
            <a:r>
              <a:rPr lang="en-US" dirty="0" smtClean="0"/>
              <a:t> To create them use @</a:t>
            </a:r>
            <a:r>
              <a:rPr lang="en-US" dirty="0" err="1" smtClean="0"/>
              <a:t>mixin</a:t>
            </a:r>
            <a:r>
              <a:rPr lang="en-US" dirty="0" smtClean="0"/>
              <a:t> directive, to use - @include followed by </a:t>
            </a:r>
            <a:r>
              <a:rPr lang="en-US" dirty="0" err="1" smtClean="0"/>
              <a:t>mixin</a:t>
            </a:r>
            <a:r>
              <a:rPr lang="en-US" dirty="0" smtClean="0"/>
              <a:t> name:</a:t>
            </a:r>
          </a:p>
          <a:p>
            <a:pPr>
              <a:buClr>
                <a:schemeClr val="tx1">
                  <a:lumMod val="65000"/>
                  <a:lumOff val="35000"/>
                </a:schemeClr>
              </a:buClr>
            </a:pPr>
            <a:endParaRPr lang="en-US" dirty="0" smtClean="0"/>
          </a:p>
          <a:p>
            <a:endParaRPr lang="ru-RU" dirty="0"/>
          </a:p>
        </p:txBody>
      </p:sp>
      <p:pic>
        <p:nvPicPr>
          <p:cNvPr id="5122" name="Picture 2"/>
          <p:cNvPicPr>
            <a:picLocks noChangeAspect="1" noChangeArrowheads="1"/>
          </p:cNvPicPr>
          <p:nvPr/>
        </p:nvPicPr>
        <p:blipFill>
          <a:blip r:embed="rId2"/>
          <a:srcRect/>
          <a:stretch>
            <a:fillRect/>
          </a:stretch>
        </p:blipFill>
        <p:spPr bwMode="auto">
          <a:xfrm>
            <a:off x="811163" y="3141566"/>
            <a:ext cx="4123700" cy="2710594"/>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a:srcRect/>
          <a:stretch>
            <a:fillRect/>
          </a:stretch>
        </p:blipFill>
        <p:spPr bwMode="auto">
          <a:xfrm>
            <a:off x="6316393" y="3323156"/>
            <a:ext cx="4516801" cy="1994431"/>
          </a:xfrm>
          <a:prstGeom prst="rect">
            <a:avLst/>
          </a:prstGeom>
          <a:noFill/>
          <a:ln w="9525">
            <a:noFill/>
            <a:miter lim="800000"/>
            <a:headEnd/>
            <a:tailEnd/>
          </a:ln>
          <a:effectLst/>
        </p:spPr>
      </p:pic>
      <p:sp>
        <p:nvSpPr>
          <p:cNvPr id="6" name="Стрелка вправо 5"/>
          <p:cNvSpPr/>
          <p:nvPr/>
        </p:nvSpPr>
        <p:spPr>
          <a:xfrm>
            <a:off x="5120639" y="4079631"/>
            <a:ext cx="1125416" cy="5064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Extend</a:t>
            </a:r>
            <a:endParaRPr lang="ru-RU" dirty="0"/>
          </a:p>
        </p:txBody>
      </p:sp>
      <p:sp>
        <p:nvSpPr>
          <p:cNvPr id="3" name="Текст 2"/>
          <p:cNvSpPr>
            <a:spLocks noGrp="1"/>
          </p:cNvSpPr>
          <p:nvPr>
            <p:ph type="body" sz="quarter" idx="10"/>
          </p:nvPr>
        </p:nvSpPr>
        <p:spPr>
          <a:xfrm>
            <a:off x="685800" y="1463040"/>
            <a:ext cx="10820400" cy="4023360"/>
          </a:xfrm>
        </p:spPr>
        <p:txBody>
          <a:bodyPr/>
          <a:lstStyle/>
          <a:p>
            <a:pPr>
              <a:buClr>
                <a:schemeClr val="tx1">
                  <a:lumMod val="65000"/>
                  <a:lumOff val="35000"/>
                </a:schemeClr>
              </a:buClr>
              <a:buFont typeface="Arial" pitchFamily="34" charset="0"/>
              <a:buChar char="•"/>
            </a:pPr>
            <a:r>
              <a:rPr lang="en-US" dirty="0" smtClean="0"/>
              <a:t> Sass allows to share CSS properties from one selector to another with directive @extend</a:t>
            </a:r>
          </a:p>
          <a:p>
            <a:pPr>
              <a:buClr>
                <a:schemeClr val="tx1">
                  <a:lumMod val="65000"/>
                  <a:lumOff val="35000"/>
                </a:schemeClr>
              </a:buClr>
              <a:buFont typeface="Arial" pitchFamily="34" charset="0"/>
              <a:buChar char="•"/>
            </a:pPr>
            <a:r>
              <a:rPr lang="en-US" dirty="0" smtClean="0"/>
              <a:t> Extends are similar to </a:t>
            </a:r>
            <a:r>
              <a:rPr lang="en-US" dirty="0" err="1" smtClean="0"/>
              <a:t>mixins</a:t>
            </a:r>
            <a:r>
              <a:rPr lang="en-US" dirty="0" smtClean="0"/>
              <a:t> but can't take parameters, in most cases extends produce more compact code by combining selectors</a:t>
            </a:r>
            <a:endParaRPr lang="uk-UA" dirty="0" smtClean="0"/>
          </a:p>
          <a:p>
            <a:pPr>
              <a:buClr>
                <a:schemeClr val="tx1">
                  <a:lumMod val="65000"/>
                  <a:lumOff val="35000"/>
                </a:schemeClr>
              </a:buClr>
              <a:buFont typeface="Arial" pitchFamily="34" charset="0"/>
              <a:buChar char="•"/>
            </a:pPr>
            <a:r>
              <a:rPr lang="en-US" dirty="0" smtClean="0"/>
              <a:t> Use '%' before selector name to tell Sass not to include it in generated code.</a:t>
            </a:r>
          </a:p>
          <a:p>
            <a:pPr>
              <a:buClr>
                <a:schemeClr val="tx1">
                  <a:lumMod val="65000"/>
                  <a:lumOff val="35000"/>
                </a:schemeClr>
              </a:buClr>
              <a:buFont typeface="Arial" pitchFamily="34" charset="0"/>
              <a:buChar char="•"/>
            </a:pPr>
            <a:endParaRPr lang="ru-RU" dirty="0"/>
          </a:p>
        </p:txBody>
      </p:sp>
      <p:pic>
        <p:nvPicPr>
          <p:cNvPr id="6146" name="Picture 2"/>
          <p:cNvPicPr>
            <a:picLocks noChangeAspect="1" noChangeArrowheads="1"/>
          </p:cNvPicPr>
          <p:nvPr/>
        </p:nvPicPr>
        <p:blipFill>
          <a:blip r:embed="rId2"/>
          <a:srcRect/>
          <a:stretch>
            <a:fillRect/>
          </a:stretch>
        </p:blipFill>
        <p:spPr bwMode="auto">
          <a:xfrm>
            <a:off x="1168718" y="3023239"/>
            <a:ext cx="3586162" cy="3609678"/>
          </a:xfrm>
          <a:prstGeom prst="rect">
            <a:avLst/>
          </a:prstGeom>
          <a:noFill/>
          <a:ln w="9525">
            <a:noFill/>
            <a:miter lim="800000"/>
            <a:headEnd/>
            <a:tailEnd/>
          </a:ln>
          <a:effectLst/>
        </p:spPr>
      </p:pic>
      <p:pic>
        <p:nvPicPr>
          <p:cNvPr id="6147" name="Picture 3"/>
          <p:cNvPicPr>
            <a:picLocks noChangeAspect="1" noChangeArrowheads="1"/>
          </p:cNvPicPr>
          <p:nvPr/>
        </p:nvPicPr>
        <p:blipFill>
          <a:blip r:embed="rId3"/>
          <a:srcRect/>
          <a:stretch>
            <a:fillRect/>
          </a:stretch>
        </p:blipFill>
        <p:spPr bwMode="auto">
          <a:xfrm>
            <a:off x="6121169" y="3081117"/>
            <a:ext cx="3315469" cy="3150871"/>
          </a:xfrm>
          <a:prstGeom prst="rect">
            <a:avLst/>
          </a:prstGeom>
          <a:noFill/>
          <a:ln w="9525">
            <a:noFill/>
            <a:miter lim="800000"/>
            <a:headEnd/>
            <a:tailEnd/>
          </a:ln>
          <a:effectLst/>
        </p:spPr>
      </p:pic>
      <p:sp>
        <p:nvSpPr>
          <p:cNvPr id="7" name="Стрелка вправо 6"/>
          <p:cNvSpPr/>
          <p:nvPr/>
        </p:nvSpPr>
        <p:spPr>
          <a:xfrm>
            <a:off x="4923692" y="4389120"/>
            <a:ext cx="1041010" cy="5064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Operators</a:t>
            </a:r>
            <a:endParaRPr lang="ru-RU" dirty="0"/>
          </a:p>
        </p:txBody>
      </p:sp>
      <p:sp>
        <p:nvSpPr>
          <p:cNvPr id="3" name="Текст 2"/>
          <p:cNvSpPr>
            <a:spLocks noGrp="1"/>
          </p:cNvSpPr>
          <p:nvPr>
            <p:ph type="body" sz="quarter" idx="10"/>
          </p:nvPr>
        </p:nvSpPr>
        <p:spPr>
          <a:xfrm>
            <a:off x="658091" y="1627909"/>
            <a:ext cx="10820400" cy="3429000"/>
          </a:xfrm>
        </p:spPr>
        <p:txBody>
          <a:bodyPr/>
          <a:lstStyle/>
          <a:p>
            <a:pPr>
              <a:buFont typeface="Arial" pitchFamily="34" charset="0"/>
              <a:buChar char="•"/>
            </a:pPr>
            <a:r>
              <a:rPr lang="en-US" dirty="0" smtClean="0"/>
              <a:t> Sass allows to make math calculations with standard operators like +, -, *, /, and %</a:t>
            </a:r>
          </a:p>
          <a:p>
            <a:endParaRPr lang="en-US" dirty="0" smtClean="0"/>
          </a:p>
          <a:p>
            <a:endParaRPr lang="ru-RU" dirty="0"/>
          </a:p>
        </p:txBody>
      </p:sp>
      <p:pic>
        <p:nvPicPr>
          <p:cNvPr id="7170" name="Picture 2"/>
          <p:cNvPicPr>
            <a:picLocks noChangeAspect="1" noChangeArrowheads="1"/>
          </p:cNvPicPr>
          <p:nvPr/>
        </p:nvPicPr>
        <p:blipFill>
          <a:blip r:embed="rId2"/>
          <a:srcRect/>
          <a:stretch>
            <a:fillRect/>
          </a:stretch>
        </p:blipFill>
        <p:spPr bwMode="auto">
          <a:xfrm>
            <a:off x="1477839" y="2572268"/>
            <a:ext cx="3628176" cy="3113209"/>
          </a:xfrm>
          <a:prstGeom prst="rect">
            <a:avLst/>
          </a:prstGeom>
          <a:noFill/>
          <a:ln w="9525">
            <a:noFill/>
            <a:miter lim="800000"/>
            <a:headEnd/>
            <a:tailEnd/>
          </a:ln>
          <a:effectLst/>
        </p:spPr>
      </p:pic>
      <p:pic>
        <p:nvPicPr>
          <p:cNvPr id="7171" name="Picture 3"/>
          <p:cNvPicPr>
            <a:picLocks noChangeAspect="1" noChangeArrowheads="1"/>
          </p:cNvPicPr>
          <p:nvPr/>
        </p:nvPicPr>
        <p:blipFill>
          <a:blip r:embed="rId3"/>
          <a:srcRect/>
          <a:stretch>
            <a:fillRect/>
          </a:stretch>
        </p:blipFill>
        <p:spPr bwMode="auto">
          <a:xfrm>
            <a:off x="7213104" y="2519300"/>
            <a:ext cx="3176514" cy="3018815"/>
          </a:xfrm>
          <a:prstGeom prst="rect">
            <a:avLst/>
          </a:prstGeom>
          <a:noFill/>
          <a:ln w="9525">
            <a:noFill/>
            <a:miter lim="800000"/>
            <a:headEnd/>
            <a:tailEnd/>
          </a:ln>
          <a:effectLst/>
        </p:spPr>
      </p:pic>
      <p:sp>
        <p:nvSpPr>
          <p:cNvPr id="6" name="Стрелка вправо 5"/>
          <p:cNvSpPr/>
          <p:nvPr/>
        </p:nvSpPr>
        <p:spPr>
          <a:xfrm>
            <a:off x="5671837" y="3646729"/>
            <a:ext cx="1055077" cy="5205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Referencing Parent Selectors: &amp;</a:t>
            </a:r>
            <a:br>
              <a:rPr lang="en-US" dirty="0" smtClean="0"/>
            </a:br>
            <a:endParaRPr lang="ru-RU" dirty="0"/>
          </a:p>
        </p:txBody>
      </p:sp>
      <p:sp>
        <p:nvSpPr>
          <p:cNvPr id="3" name="Текст 2"/>
          <p:cNvSpPr>
            <a:spLocks noGrp="1"/>
          </p:cNvSpPr>
          <p:nvPr>
            <p:ph type="body" sz="quarter" idx="10"/>
          </p:nvPr>
        </p:nvSpPr>
        <p:spPr>
          <a:xfrm>
            <a:off x="713508" y="1669472"/>
            <a:ext cx="10820400" cy="3429000"/>
          </a:xfrm>
        </p:spPr>
        <p:txBody>
          <a:bodyPr/>
          <a:lstStyle/>
          <a:p>
            <a:pPr>
              <a:buFont typeface="Arial" pitchFamily="34" charset="0"/>
              <a:buChar char="•"/>
            </a:pPr>
            <a:r>
              <a:rPr lang="en-US" dirty="0" smtClean="0"/>
              <a:t> &amp; will be replaced with the parent selector as it appears in the CSS</a:t>
            </a:r>
          </a:p>
          <a:p>
            <a:endParaRPr lang="ru-RU" dirty="0"/>
          </a:p>
        </p:txBody>
      </p:sp>
      <p:pic>
        <p:nvPicPr>
          <p:cNvPr id="8194" name="Picture 2"/>
          <p:cNvPicPr>
            <a:picLocks noChangeAspect="1" noChangeArrowheads="1"/>
          </p:cNvPicPr>
          <p:nvPr/>
        </p:nvPicPr>
        <p:blipFill>
          <a:blip r:embed="rId2"/>
          <a:srcRect/>
          <a:stretch>
            <a:fillRect/>
          </a:stretch>
        </p:blipFill>
        <p:spPr bwMode="auto">
          <a:xfrm>
            <a:off x="1714232" y="2765179"/>
            <a:ext cx="3297915" cy="1813853"/>
          </a:xfrm>
          <a:prstGeom prst="rect">
            <a:avLst/>
          </a:prstGeom>
          <a:noFill/>
          <a:ln w="9525">
            <a:noFill/>
            <a:miter lim="800000"/>
            <a:headEnd/>
            <a:tailEnd/>
          </a:ln>
          <a:effectLst/>
        </p:spPr>
      </p:pic>
      <p:pic>
        <p:nvPicPr>
          <p:cNvPr id="8195" name="Picture 3"/>
          <p:cNvPicPr>
            <a:picLocks noChangeAspect="1" noChangeArrowheads="1"/>
          </p:cNvPicPr>
          <p:nvPr/>
        </p:nvPicPr>
        <p:blipFill>
          <a:blip r:embed="rId3"/>
          <a:srcRect/>
          <a:stretch>
            <a:fillRect/>
          </a:stretch>
        </p:blipFill>
        <p:spPr bwMode="auto">
          <a:xfrm>
            <a:off x="7072213" y="2719434"/>
            <a:ext cx="3073530" cy="1886030"/>
          </a:xfrm>
          <a:prstGeom prst="rect">
            <a:avLst/>
          </a:prstGeom>
          <a:noFill/>
          <a:ln w="9525">
            <a:noFill/>
            <a:miter lim="800000"/>
            <a:headEnd/>
            <a:tailEnd/>
          </a:ln>
          <a:effectLst/>
        </p:spPr>
      </p:pic>
      <p:sp>
        <p:nvSpPr>
          <p:cNvPr id="6" name="Стрелка вправо 5"/>
          <p:cNvSpPr/>
          <p:nvPr/>
        </p:nvSpPr>
        <p:spPr>
          <a:xfrm>
            <a:off x="5393255" y="3451488"/>
            <a:ext cx="956603" cy="4360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Control Flow Statements</a:t>
            </a:r>
            <a:endParaRPr lang="ru-RU" dirty="0"/>
          </a:p>
        </p:txBody>
      </p:sp>
      <p:sp>
        <p:nvSpPr>
          <p:cNvPr id="3" name="Текст 2"/>
          <p:cNvSpPr>
            <a:spLocks noGrp="1"/>
          </p:cNvSpPr>
          <p:nvPr>
            <p:ph type="body" sz="quarter" idx="10"/>
          </p:nvPr>
        </p:nvSpPr>
        <p:spPr>
          <a:xfrm>
            <a:off x="741218" y="1711036"/>
            <a:ext cx="10820400" cy="3429000"/>
          </a:xfrm>
        </p:spPr>
        <p:txBody>
          <a:bodyPr/>
          <a:lstStyle/>
          <a:p>
            <a:pPr>
              <a:buFont typeface="Arial" pitchFamily="34" charset="0"/>
              <a:buChar char="•"/>
            </a:pPr>
            <a:r>
              <a:rPr lang="en-US" dirty="0" smtClean="0"/>
              <a:t> Sass supports control flow statements to create conditions and loops with directives </a:t>
            </a:r>
            <a:r>
              <a:rPr lang="en-US" b="1" dirty="0" smtClean="0">
                <a:latin typeface="Consolas" panose="020B0609020204030204" pitchFamily="49" charset="0"/>
              </a:rPr>
              <a:t>@if</a:t>
            </a:r>
            <a:r>
              <a:rPr lang="en-US" dirty="0" smtClean="0"/>
              <a:t>, </a:t>
            </a:r>
            <a:r>
              <a:rPr lang="en-US" b="1" dirty="0" smtClean="0">
                <a:latin typeface="Consolas" panose="020B0609020204030204" pitchFamily="49" charset="0"/>
              </a:rPr>
              <a:t>@else</a:t>
            </a:r>
            <a:r>
              <a:rPr lang="en-US" dirty="0" smtClean="0"/>
              <a:t>, </a:t>
            </a:r>
            <a:r>
              <a:rPr lang="en-US" b="1" dirty="0" smtClean="0">
                <a:latin typeface="Consolas" panose="020B0609020204030204" pitchFamily="49" charset="0"/>
              </a:rPr>
              <a:t>@for</a:t>
            </a:r>
            <a:r>
              <a:rPr lang="en-US" dirty="0" smtClean="0"/>
              <a:t>, </a:t>
            </a:r>
            <a:r>
              <a:rPr lang="en-US" b="1" dirty="0" smtClean="0">
                <a:latin typeface="Consolas" panose="020B0609020204030204" pitchFamily="49" charset="0"/>
              </a:rPr>
              <a:t>@each</a:t>
            </a:r>
            <a:r>
              <a:rPr lang="en-US" dirty="0" smtClean="0"/>
              <a:t>, </a:t>
            </a:r>
            <a:r>
              <a:rPr lang="en-US" b="1" dirty="0" smtClean="0">
                <a:latin typeface="Consolas" panose="020B0609020204030204" pitchFamily="49" charset="0"/>
              </a:rPr>
              <a:t>@while</a:t>
            </a:r>
            <a:r>
              <a:rPr lang="en-US" dirty="0" smtClean="0"/>
              <a:t>.</a:t>
            </a:r>
          </a:p>
          <a:p>
            <a:endParaRPr lang="ru-RU"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If/Else Statements</a:t>
            </a:r>
            <a:br>
              <a:rPr lang="en-US" b="1" dirty="0" smtClean="0"/>
            </a:br>
            <a:endParaRPr lang="ru-RU" dirty="0"/>
          </a:p>
        </p:txBody>
      </p:sp>
      <p:sp>
        <p:nvSpPr>
          <p:cNvPr id="3" name="Текст 2"/>
          <p:cNvSpPr>
            <a:spLocks noGrp="1"/>
          </p:cNvSpPr>
          <p:nvPr>
            <p:ph type="body" sz="quarter" idx="10"/>
          </p:nvPr>
        </p:nvSpPr>
        <p:spPr>
          <a:xfrm>
            <a:off x="685800" y="1308295"/>
            <a:ext cx="10820400" cy="5549705"/>
          </a:xfrm>
        </p:spPr>
        <p:txBody>
          <a:bodyPr/>
          <a:lstStyle/>
          <a:p>
            <a:pPr>
              <a:buFont typeface="Arial" pitchFamily="34" charset="0"/>
              <a:buChar char="•"/>
            </a:pPr>
            <a:r>
              <a:rPr lang="en-US" dirty="0" smtClean="0"/>
              <a:t> Control directives and expressions help to build similar style definitions according to matched conditions or variables</a:t>
            </a:r>
          </a:p>
          <a:p>
            <a:pPr>
              <a:buFont typeface="Arial" pitchFamily="34" charset="0"/>
              <a:buChar char="•"/>
            </a:pPr>
            <a:endParaRPr lang="ru-RU" dirty="0"/>
          </a:p>
        </p:txBody>
      </p:sp>
      <p:pic>
        <p:nvPicPr>
          <p:cNvPr id="9218" name="Picture 2"/>
          <p:cNvPicPr>
            <a:picLocks noChangeAspect="1" noChangeArrowheads="1"/>
          </p:cNvPicPr>
          <p:nvPr/>
        </p:nvPicPr>
        <p:blipFill>
          <a:blip r:embed="rId2"/>
          <a:srcRect/>
          <a:stretch>
            <a:fillRect/>
          </a:stretch>
        </p:blipFill>
        <p:spPr bwMode="auto">
          <a:xfrm>
            <a:off x="1308662" y="1979295"/>
            <a:ext cx="3755707" cy="4538559"/>
          </a:xfrm>
          <a:prstGeom prst="rect">
            <a:avLst/>
          </a:prstGeom>
          <a:noFill/>
          <a:ln w="9525">
            <a:noFill/>
            <a:miter lim="800000"/>
            <a:headEnd/>
            <a:tailEnd/>
          </a:ln>
          <a:effectLst/>
        </p:spPr>
      </p:pic>
      <p:pic>
        <p:nvPicPr>
          <p:cNvPr id="9219" name="Picture 3"/>
          <p:cNvPicPr>
            <a:picLocks noChangeAspect="1" noChangeArrowheads="1"/>
          </p:cNvPicPr>
          <p:nvPr/>
        </p:nvPicPr>
        <p:blipFill>
          <a:blip r:embed="rId3"/>
          <a:srcRect/>
          <a:stretch>
            <a:fillRect/>
          </a:stretch>
        </p:blipFill>
        <p:spPr bwMode="auto">
          <a:xfrm>
            <a:off x="6797407" y="2689495"/>
            <a:ext cx="2952920" cy="2332672"/>
          </a:xfrm>
          <a:prstGeom prst="rect">
            <a:avLst/>
          </a:prstGeom>
          <a:noFill/>
          <a:ln w="9525">
            <a:noFill/>
            <a:miter lim="800000"/>
            <a:headEnd/>
            <a:tailEnd/>
          </a:ln>
          <a:effectLst/>
        </p:spPr>
      </p:pic>
      <p:sp>
        <p:nvSpPr>
          <p:cNvPr id="6" name="Стрелка вправо 5"/>
          <p:cNvSpPr/>
          <p:nvPr/>
        </p:nvSpPr>
        <p:spPr>
          <a:xfrm>
            <a:off x="5219113" y="3488788"/>
            <a:ext cx="1237957" cy="576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smtClean="0"/>
              <a:t>Loops</a:t>
            </a:r>
            <a:br>
              <a:rPr lang="en-US" b="1" dirty="0" smtClean="0"/>
            </a:br>
            <a:endParaRPr lang="ru-RU" dirty="0"/>
          </a:p>
        </p:txBody>
      </p:sp>
      <p:sp>
        <p:nvSpPr>
          <p:cNvPr id="3" name="Текст 2"/>
          <p:cNvSpPr>
            <a:spLocks noGrp="1"/>
          </p:cNvSpPr>
          <p:nvPr>
            <p:ph type="body" sz="quarter" idx="10"/>
          </p:nvPr>
        </p:nvSpPr>
        <p:spPr>
          <a:xfrm>
            <a:off x="727364" y="1530927"/>
            <a:ext cx="10820400" cy="3429000"/>
          </a:xfrm>
        </p:spPr>
        <p:txBody>
          <a:bodyPr/>
          <a:lstStyle/>
          <a:p>
            <a:pPr>
              <a:buFont typeface="Arial" pitchFamily="34" charset="0"/>
              <a:buChar char="•"/>
            </a:pPr>
            <a:r>
              <a:rPr lang="en-US" dirty="0" smtClean="0"/>
              <a:t> Loops are useful when iterating through an array or creating a series of styles as in grid widths.</a:t>
            </a:r>
            <a:endParaRPr lang="ru-RU" dirty="0"/>
          </a:p>
        </p:txBody>
      </p:sp>
      <p:pic>
        <p:nvPicPr>
          <p:cNvPr id="10242" name="Picture 2"/>
          <p:cNvPicPr>
            <a:picLocks noChangeAspect="1" noChangeArrowheads="1"/>
          </p:cNvPicPr>
          <p:nvPr/>
        </p:nvPicPr>
        <p:blipFill>
          <a:blip r:embed="rId2"/>
          <a:srcRect/>
          <a:stretch>
            <a:fillRect/>
          </a:stretch>
        </p:blipFill>
        <p:spPr bwMode="auto">
          <a:xfrm>
            <a:off x="1161829" y="2946889"/>
            <a:ext cx="4059519" cy="1737654"/>
          </a:xfrm>
          <a:prstGeom prst="rect">
            <a:avLst/>
          </a:prstGeom>
          <a:noFill/>
          <a:ln w="9525">
            <a:noFill/>
            <a:miter lim="800000"/>
            <a:headEnd/>
            <a:tailEnd/>
          </a:ln>
          <a:effectLst/>
        </p:spPr>
      </p:pic>
      <p:pic>
        <p:nvPicPr>
          <p:cNvPr id="10243" name="Picture 3"/>
          <p:cNvPicPr>
            <a:picLocks noChangeAspect="1" noChangeArrowheads="1"/>
          </p:cNvPicPr>
          <p:nvPr/>
        </p:nvPicPr>
        <p:blipFill>
          <a:blip r:embed="rId3"/>
          <a:srcRect/>
          <a:stretch>
            <a:fillRect/>
          </a:stretch>
        </p:blipFill>
        <p:spPr bwMode="auto">
          <a:xfrm>
            <a:off x="6795428" y="2642895"/>
            <a:ext cx="2629926" cy="2490946"/>
          </a:xfrm>
          <a:prstGeom prst="rect">
            <a:avLst/>
          </a:prstGeom>
          <a:noFill/>
          <a:ln w="9525">
            <a:noFill/>
            <a:miter lim="800000"/>
            <a:headEnd/>
            <a:tailEnd/>
          </a:ln>
          <a:effectLst/>
        </p:spPr>
      </p:pic>
      <p:sp>
        <p:nvSpPr>
          <p:cNvPr id="6" name="Стрелка вправо 5"/>
          <p:cNvSpPr/>
          <p:nvPr/>
        </p:nvSpPr>
        <p:spPr>
          <a:xfrm>
            <a:off x="5584873" y="3502856"/>
            <a:ext cx="942536" cy="520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Agenda</a:t>
            </a:r>
            <a:endParaRPr lang="ru-RU" dirty="0"/>
          </a:p>
        </p:txBody>
      </p:sp>
      <p:sp>
        <p:nvSpPr>
          <p:cNvPr id="3" name="Текст 2"/>
          <p:cNvSpPr>
            <a:spLocks noGrp="1"/>
          </p:cNvSpPr>
          <p:nvPr>
            <p:ph type="body" sz="quarter" idx="10"/>
          </p:nvPr>
        </p:nvSpPr>
        <p:spPr>
          <a:xfrm>
            <a:off x="671945" y="1516753"/>
            <a:ext cx="10820400" cy="4501662"/>
          </a:xfrm>
        </p:spPr>
        <p:txBody>
          <a:bodyPr/>
          <a:lstStyle/>
          <a:p>
            <a:pPr>
              <a:buClr>
                <a:schemeClr val="tx1">
                  <a:lumMod val="75000"/>
                  <a:lumOff val="25000"/>
                </a:schemeClr>
              </a:buClr>
              <a:buFont typeface="Arial" pitchFamily="34" charset="0"/>
              <a:buChar char="•"/>
            </a:pPr>
            <a:r>
              <a:rPr lang="en-US" dirty="0" smtClean="0"/>
              <a:t>  Introduction to CSS Processing Tools</a:t>
            </a:r>
          </a:p>
          <a:p>
            <a:pPr>
              <a:buClr>
                <a:schemeClr val="tx1">
                  <a:lumMod val="75000"/>
                  <a:lumOff val="25000"/>
                </a:schemeClr>
              </a:buClr>
              <a:buFont typeface="Arial" pitchFamily="34" charset="0"/>
              <a:buChar char="•"/>
            </a:pPr>
            <a:r>
              <a:rPr lang="en-US" dirty="0" smtClean="0"/>
              <a:t>  Syntax</a:t>
            </a:r>
          </a:p>
          <a:p>
            <a:pPr>
              <a:buClr>
                <a:schemeClr val="tx1">
                  <a:lumMod val="75000"/>
                  <a:lumOff val="25000"/>
                </a:schemeClr>
              </a:buClr>
              <a:buFont typeface="Arial" pitchFamily="34" charset="0"/>
              <a:buChar char="•"/>
            </a:pPr>
            <a:r>
              <a:rPr lang="en-US" dirty="0" smtClean="0"/>
              <a:t>  Sass</a:t>
            </a:r>
          </a:p>
          <a:p>
            <a:pPr lvl="1">
              <a:buClr>
                <a:schemeClr val="tx1">
                  <a:lumMod val="75000"/>
                  <a:lumOff val="25000"/>
                </a:schemeClr>
              </a:buClr>
              <a:buFont typeface="Wingdings" pitchFamily="2" charset="2"/>
              <a:buChar char="ü"/>
            </a:pPr>
            <a:r>
              <a:rPr lang="en-US" dirty="0" smtClean="0"/>
              <a:t>   Installation</a:t>
            </a:r>
          </a:p>
          <a:p>
            <a:pPr lvl="1">
              <a:buClr>
                <a:schemeClr val="tx1">
                  <a:lumMod val="75000"/>
                  <a:lumOff val="25000"/>
                </a:schemeClr>
              </a:buClr>
              <a:buFont typeface="Wingdings" pitchFamily="2" charset="2"/>
              <a:buChar char="ü"/>
            </a:pPr>
            <a:r>
              <a:rPr lang="en-US" dirty="0" smtClean="0"/>
              <a:t>   Variables</a:t>
            </a:r>
          </a:p>
          <a:p>
            <a:pPr lvl="1">
              <a:buClr>
                <a:schemeClr val="tx1">
                  <a:lumMod val="75000"/>
                  <a:lumOff val="25000"/>
                </a:schemeClr>
              </a:buClr>
              <a:buFont typeface="Wingdings" pitchFamily="2" charset="2"/>
              <a:buChar char="ü"/>
            </a:pPr>
            <a:r>
              <a:rPr lang="en-US" dirty="0" smtClean="0"/>
              <a:t>   Nesting</a:t>
            </a:r>
          </a:p>
          <a:p>
            <a:pPr lvl="1">
              <a:buClr>
                <a:schemeClr val="tx1">
                  <a:lumMod val="75000"/>
                  <a:lumOff val="25000"/>
                </a:schemeClr>
              </a:buClr>
              <a:buFont typeface="Wingdings" pitchFamily="2" charset="2"/>
              <a:buChar char="ü"/>
            </a:pPr>
            <a:r>
              <a:rPr lang="en-US" dirty="0" smtClean="0"/>
              <a:t>   Partials and Import</a:t>
            </a:r>
          </a:p>
          <a:p>
            <a:pPr lvl="1">
              <a:buClr>
                <a:schemeClr val="tx1">
                  <a:lumMod val="75000"/>
                  <a:lumOff val="25000"/>
                </a:schemeClr>
              </a:buClr>
              <a:buFont typeface="Wingdings" pitchFamily="2" charset="2"/>
              <a:buChar char="ü"/>
            </a:pPr>
            <a:r>
              <a:rPr lang="en-US" dirty="0" smtClean="0"/>
              <a:t>   </a:t>
            </a:r>
            <a:r>
              <a:rPr lang="en-US" dirty="0" err="1" smtClean="0"/>
              <a:t>Mixins</a:t>
            </a:r>
            <a:endParaRPr lang="en-US" dirty="0" smtClean="0"/>
          </a:p>
          <a:p>
            <a:pPr lvl="1">
              <a:buClr>
                <a:schemeClr val="tx1">
                  <a:lumMod val="75000"/>
                  <a:lumOff val="25000"/>
                </a:schemeClr>
              </a:buClr>
              <a:buFont typeface="Wingdings" pitchFamily="2" charset="2"/>
              <a:buChar char="ü"/>
            </a:pPr>
            <a:r>
              <a:rPr lang="en-US" dirty="0" smtClean="0"/>
              <a:t>   Extend</a:t>
            </a:r>
          </a:p>
          <a:p>
            <a:pPr lvl="1">
              <a:buClr>
                <a:schemeClr val="tx1">
                  <a:lumMod val="75000"/>
                  <a:lumOff val="25000"/>
                </a:schemeClr>
              </a:buClr>
              <a:buFont typeface="Wingdings" pitchFamily="2" charset="2"/>
              <a:buChar char="ü"/>
            </a:pPr>
            <a:r>
              <a:rPr lang="en-US" dirty="0" smtClean="0"/>
              <a:t>   Operators</a:t>
            </a:r>
          </a:p>
          <a:p>
            <a:pPr lvl="1">
              <a:buClr>
                <a:schemeClr val="tx1">
                  <a:lumMod val="75000"/>
                  <a:lumOff val="25000"/>
                </a:schemeClr>
              </a:buClr>
              <a:buFont typeface="Wingdings" pitchFamily="2" charset="2"/>
              <a:buChar char="ü"/>
            </a:pPr>
            <a:r>
              <a:rPr lang="en-US" dirty="0" smtClean="0"/>
              <a:t>   Control Flow Statements</a:t>
            </a:r>
          </a:p>
          <a:p>
            <a:pPr>
              <a:buClr>
                <a:schemeClr val="tx1">
                  <a:lumMod val="75000"/>
                  <a:lumOff val="25000"/>
                </a:schemeClr>
              </a:buClr>
              <a:buFont typeface="Arial" pitchFamily="34" charset="0"/>
              <a:buChar char="•"/>
            </a:pPr>
            <a:r>
              <a:rPr lang="en-US" dirty="0" smtClean="0"/>
              <a:t>  </a:t>
            </a:r>
            <a:r>
              <a:rPr lang="en-US" dirty="0" err="1" smtClean="0"/>
              <a:t>PostCSS</a:t>
            </a:r>
            <a:endParaRPr lang="ru-RU"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dirty="0" err="1" smtClean="0"/>
              <a:t>PostCSS</a:t>
            </a:r>
            <a:endParaRPr lang="ru-RU" dirty="0"/>
          </a:p>
        </p:txBody>
      </p:sp>
      <p:sp>
        <p:nvSpPr>
          <p:cNvPr id="3" name="Текст 2"/>
          <p:cNvSpPr>
            <a:spLocks noGrp="1"/>
          </p:cNvSpPr>
          <p:nvPr>
            <p:ph type="body" sz="quarter" idx="10"/>
          </p:nvPr>
        </p:nvSpPr>
        <p:spPr/>
        <p:txBody>
          <a:bodyPr/>
          <a:lstStyle/>
          <a:p>
            <a:r>
              <a:rPr lang="en-US" dirty="0" err="1" smtClean="0"/>
              <a:t>Yurii</a:t>
            </a:r>
            <a:r>
              <a:rPr lang="en-US" dirty="0" smtClean="0"/>
              <a:t> </a:t>
            </a:r>
            <a:r>
              <a:rPr lang="en-US" dirty="0" err="1" smtClean="0"/>
              <a:t>Martynenko</a:t>
            </a:r>
            <a:endParaRPr lang="ru-RU"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What is </a:t>
            </a:r>
            <a:r>
              <a:rPr lang="en-US" dirty="0" err="1" smtClean="0"/>
              <a:t>PostCSS</a:t>
            </a:r>
            <a:r>
              <a:rPr lang="en-US" dirty="0" smtClean="0"/>
              <a:t>?</a:t>
            </a:r>
            <a:endParaRPr lang="ru-RU" dirty="0"/>
          </a:p>
        </p:txBody>
      </p:sp>
      <p:sp>
        <p:nvSpPr>
          <p:cNvPr id="4" name="Text Placeholder 2"/>
          <p:cNvSpPr txBox="1">
            <a:spLocks/>
          </p:cNvSpPr>
          <p:nvPr/>
        </p:nvSpPr>
        <p:spPr>
          <a:xfrm>
            <a:off x="2972666" y="1829234"/>
            <a:ext cx="8775700" cy="3892693"/>
          </a:xfrm>
          <a:prstGeom prst="rect">
            <a:avLst/>
          </a:prstGeom>
        </p:spPr>
        <p:txBody>
          <a:bodyPr lIns="0"/>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1"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PostCSS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is a new generation tool to process CSS, it represents modular platform based on </a:t>
            </a:r>
            <a:r>
              <a:rPr kumimoji="0" lang="en-US" sz="2000" b="0"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plugins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that can do wide variety of tasks with styles, some of them are:</a:t>
            </a:r>
          </a:p>
          <a:p>
            <a:pPr marL="457200" marR="0" lvl="1" indent="0" algn="l" defTabSz="914400" rtl="0" eaLnBrk="1" fontAlgn="auto" latinLnBrk="0" hangingPunct="1">
              <a:lnSpc>
                <a:spcPct val="90000"/>
              </a:lnSpc>
              <a:spcBef>
                <a:spcPts val="500"/>
              </a:spcBef>
              <a:spcAft>
                <a:spcPts val="0"/>
              </a:spcAft>
              <a:buClr>
                <a:schemeClr val="tx1">
                  <a:lumMod val="50000"/>
                  <a:lumOff val="50000"/>
                </a:schemeClr>
              </a:buClr>
              <a:buSzTx/>
              <a:buFont typeface="Wingdings" pitchFamily="2" charset="2"/>
              <a:buChar char="ü"/>
              <a:tabLst/>
              <a:defRPr/>
            </a:pPr>
            <a:r>
              <a:rPr kumimoji="0" lang="en-US" sz="18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Automatically adds vendor prefixes</a:t>
            </a:r>
          </a:p>
          <a:p>
            <a:pPr marL="457200" marR="0" lvl="1" indent="0" algn="l" defTabSz="914400" rtl="0" eaLnBrk="1" fontAlgn="auto" latinLnBrk="0" hangingPunct="1">
              <a:lnSpc>
                <a:spcPct val="90000"/>
              </a:lnSpc>
              <a:spcBef>
                <a:spcPts val="500"/>
              </a:spcBef>
              <a:spcAft>
                <a:spcPts val="0"/>
              </a:spcAft>
              <a:buClr>
                <a:schemeClr val="tx1">
                  <a:lumMod val="50000"/>
                  <a:lumOff val="50000"/>
                </a:schemeClr>
              </a:buClr>
              <a:buSzTx/>
              <a:buFont typeface="Wingdings" pitchFamily="2" charset="2"/>
              <a:buChar char="ü"/>
              <a:tabLst/>
              <a:defRPr/>
            </a:pPr>
            <a:r>
              <a:rPr kumimoji="0" lang="en-US" sz="18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Allows to use features of new unreleased versions of CSS</a:t>
            </a:r>
          </a:p>
          <a:p>
            <a:pPr marL="457200" marR="0" lvl="1" indent="0" algn="l" defTabSz="914400" rtl="0" eaLnBrk="1" fontAlgn="auto" latinLnBrk="0" hangingPunct="1">
              <a:lnSpc>
                <a:spcPct val="90000"/>
              </a:lnSpc>
              <a:spcBef>
                <a:spcPts val="500"/>
              </a:spcBef>
              <a:spcAft>
                <a:spcPts val="0"/>
              </a:spcAft>
              <a:buClr>
                <a:schemeClr val="tx1">
                  <a:lumMod val="50000"/>
                  <a:lumOff val="50000"/>
                </a:schemeClr>
              </a:buClr>
              <a:buSzTx/>
              <a:buFont typeface="Wingdings" pitchFamily="2" charset="2"/>
              <a:buChar char="ü"/>
              <a:tabLst/>
              <a:defRPr/>
            </a:pPr>
            <a:r>
              <a:rPr kumimoji="0" lang="en-US" sz="18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Allows to use CSS in modular way</a:t>
            </a:r>
          </a:p>
          <a:p>
            <a:pPr marL="457200" marR="0" lvl="1" indent="0" algn="l" defTabSz="914400" rtl="0" eaLnBrk="1" fontAlgn="auto" latinLnBrk="0" hangingPunct="1">
              <a:lnSpc>
                <a:spcPct val="90000"/>
              </a:lnSpc>
              <a:spcBef>
                <a:spcPts val="500"/>
              </a:spcBef>
              <a:spcAft>
                <a:spcPts val="0"/>
              </a:spcAft>
              <a:buClr>
                <a:schemeClr val="tx1">
                  <a:lumMod val="50000"/>
                  <a:lumOff val="50000"/>
                </a:schemeClr>
              </a:buClr>
              <a:buSzTx/>
              <a:buFont typeface="Wingdings" pitchFamily="2" charset="2"/>
              <a:buChar char="ü"/>
              <a:tabLst/>
              <a:defRPr/>
            </a:pPr>
            <a:r>
              <a:rPr kumimoji="0" lang="en-US" sz="18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Performs static code analysis for styles</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Note that </a:t>
            </a:r>
            <a:r>
              <a:rPr kumimoji="0" lang="en-US" sz="2000" b="0"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PostCSS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is not intended to replace CSS-preprocessors, you can use these tools together or stop use preprocessor as separate tool and continue to use its syntax but process it with </a:t>
            </a:r>
            <a:r>
              <a:rPr kumimoji="0" lang="en-US" sz="2000" b="0"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PostCSS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US" sz="2000" b="0"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plugins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a:t>
            </a:r>
            <a:endParaRPr kumimoji="0" lang="uk-UA"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18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uk-UA" sz="1800" b="0" i="0" u="none" strike="noStrike" kern="1200" cap="none" spc="0" normalizeH="0" baseline="0" noProof="0" dirty="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6" descr="https://camo.githubusercontent.com/cc73ca0a6e0542658c0e5afabdb578a82c80e1fd/687474703a2f2f692e696d6775722e636f6d2f427236494a45542e706e67"/>
          <p:cNvPicPr>
            <a:picLocks noChangeAspect="1" noChangeArrowheads="1"/>
          </p:cNvPicPr>
          <p:nvPr/>
        </p:nvPicPr>
        <p:blipFill rotWithShape="1">
          <a:blip r:embed="rId2" cstate="print">
            <a:extLst>
              <a:ext uri="{28A0092B-C50C-407E-A947-70E740481C1C}">
                <a14:useLocalDpi xmlns="" xmlns:a14="http://schemas.microsoft.com/office/drawing/2010/main" val="0"/>
              </a:ext>
            </a:extLst>
          </a:blip>
          <a:srcRect l="10735" t="3488" r="45588" b="64382"/>
          <a:stretch/>
        </p:blipFill>
        <p:spPr bwMode="auto">
          <a:xfrm>
            <a:off x="349004" y="1815380"/>
            <a:ext cx="2528280" cy="839139"/>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dirty="0" err="1" smtClean="0"/>
              <a:t>PostCSS</a:t>
            </a:r>
            <a:r>
              <a:rPr lang="en-US" dirty="0" smtClean="0"/>
              <a:t> </a:t>
            </a:r>
            <a:r>
              <a:rPr lang="en-US" dirty="0" err="1" smtClean="0"/>
              <a:t>Plugins</a:t>
            </a:r>
            <a:endParaRPr lang="ru-RU"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smtClean="0"/>
              <a:t>CSSNext</a:t>
            </a:r>
            <a:r>
              <a:rPr lang="en-US" dirty="0" smtClean="0"/>
              <a:t/>
            </a:r>
            <a:br>
              <a:rPr lang="en-US" dirty="0" smtClean="0"/>
            </a:br>
            <a:endParaRPr lang="ru-RU" dirty="0"/>
          </a:p>
        </p:txBody>
      </p:sp>
      <p:sp>
        <p:nvSpPr>
          <p:cNvPr id="3" name="Текст 2"/>
          <p:cNvSpPr>
            <a:spLocks noGrp="1"/>
          </p:cNvSpPr>
          <p:nvPr>
            <p:ph type="body" sz="quarter" idx="10"/>
          </p:nvPr>
        </p:nvSpPr>
        <p:spPr/>
        <p:txBody>
          <a:bodyPr/>
          <a:lstStyle/>
          <a:p>
            <a:endParaRPr lang="en-US" dirty="0" smtClean="0"/>
          </a:p>
          <a:p>
            <a:endParaRPr lang="en-US" dirty="0" smtClean="0"/>
          </a:p>
          <a:p>
            <a:r>
              <a:rPr lang="en-US" dirty="0" smtClean="0"/>
              <a:t>It’s a CSS </a:t>
            </a:r>
            <a:r>
              <a:rPr lang="en-US" dirty="0" err="1" smtClean="0"/>
              <a:t>transpiler</a:t>
            </a:r>
            <a:r>
              <a:rPr lang="en-US" dirty="0" smtClean="0"/>
              <a:t> that permits users to use future CSS syntax on their existing website. W3C includes various new CSS rules which are not implemented yet by browsers. However, it can enable developers to create more sophisticated CSS easily and quickly. </a:t>
            </a:r>
            <a:r>
              <a:rPr lang="en-US" dirty="0" err="1" smtClean="0"/>
              <a:t>CSSNext</a:t>
            </a:r>
            <a:r>
              <a:rPr lang="en-US" dirty="0" smtClean="0"/>
              <a:t> exists to bridge this gap.</a:t>
            </a:r>
            <a:endParaRPr lang="ru-RU" dirty="0"/>
          </a:p>
        </p:txBody>
      </p:sp>
      <p:pic>
        <p:nvPicPr>
          <p:cNvPr id="1027" name="Picture 3"/>
          <p:cNvPicPr>
            <a:picLocks noChangeAspect="1" noChangeArrowheads="1"/>
          </p:cNvPicPr>
          <p:nvPr/>
        </p:nvPicPr>
        <p:blipFill>
          <a:blip r:embed="rId2"/>
          <a:srcRect/>
          <a:stretch>
            <a:fillRect/>
          </a:stretch>
        </p:blipFill>
        <p:spPr bwMode="auto">
          <a:xfrm>
            <a:off x="743816" y="1726623"/>
            <a:ext cx="4286042" cy="794905"/>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b="1" dirty="0" err="1" smtClean="0"/>
              <a:t>Autoprefixer</a:t>
            </a:r>
            <a:endParaRPr lang="ru-RU" dirty="0"/>
          </a:p>
        </p:txBody>
      </p:sp>
      <p:pic>
        <p:nvPicPr>
          <p:cNvPr id="2050" name="Picture 2"/>
          <p:cNvPicPr>
            <a:picLocks noChangeAspect="1" noChangeArrowheads="1"/>
          </p:cNvPicPr>
          <p:nvPr/>
        </p:nvPicPr>
        <p:blipFill>
          <a:blip r:embed="rId2"/>
          <a:srcRect/>
          <a:stretch>
            <a:fillRect/>
          </a:stretch>
        </p:blipFill>
        <p:spPr bwMode="auto">
          <a:xfrm>
            <a:off x="211281" y="1355149"/>
            <a:ext cx="11772900" cy="3676650"/>
          </a:xfrm>
          <a:prstGeom prst="rect">
            <a:avLst/>
          </a:prstGeom>
          <a:noFill/>
          <a:ln w="9525">
            <a:noFill/>
            <a:miter lim="800000"/>
            <a:headEnd/>
            <a:tailEnd/>
          </a:ln>
          <a:effectLst/>
        </p:spPr>
      </p:pic>
      <p:sp>
        <p:nvSpPr>
          <p:cNvPr id="5" name="Прямоугольник 4"/>
          <p:cNvSpPr/>
          <p:nvPr/>
        </p:nvSpPr>
        <p:spPr>
          <a:xfrm>
            <a:off x="471053" y="5073272"/>
            <a:ext cx="11319166" cy="707886"/>
          </a:xfrm>
          <a:prstGeom prst="rect">
            <a:avLst/>
          </a:prstGeom>
        </p:spPr>
        <p:txBody>
          <a:bodyPr wrap="square">
            <a:spAutoFit/>
          </a:bodyPr>
          <a:lstStyle/>
          <a:p>
            <a:r>
              <a:rPr lang="en-US" sz="2000" b="1" dirty="0" err="1" smtClean="0"/>
              <a:t>Autoprefixer</a:t>
            </a:r>
            <a:r>
              <a:rPr lang="en-US" sz="2000" dirty="0" smtClean="0"/>
              <a:t> is probably the most well-known </a:t>
            </a:r>
            <a:r>
              <a:rPr lang="en-US" sz="2000" dirty="0" err="1" smtClean="0"/>
              <a:t>PostCss</a:t>
            </a:r>
            <a:r>
              <a:rPr lang="en-US" sz="2000" dirty="0" smtClean="0"/>
              <a:t> </a:t>
            </a:r>
            <a:r>
              <a:rPr lang="en-US" sz="2000" dirty="0" err="1" smtClean="0"/>
              <a:t>plugin</a:t>
            </a:r>
            <a:r>
              <a:rPr lang="en-US" sz="2000" dirty="0" smtClean="0"/>
              <a:t>, as it’s used by notable tech companies such as Google, Twitter, and </a:t>
            </a:r>
            <a:r>
              <a:rPr lang="en-US" sz="2000" dirty="0" err="1" smtClean="0"/>
              <a:t>Shopify</a:t>
            </a:r>
            <a:r>
              <a:rPr lang="en-US" sz="2000" dirty="0" smtClean="0"/>
              <a:t>. It </a:t>
            </a:r>
            <a:r>
              <a:rPr lang="en-US" sz="2000" b="1" dirty="0" smtClean="0"/>
              <a:t>adds vendor prefixes to CSS rules where it’s necessary</a:t>
            </a:r>
            <a:r>
              <a:rPr lang="en-US" sz="2000" dirty="0" smtClean="0"/>
              <a:t>.</a:t>
            </a:r>
            <a:endParaRPr lang="ru-RU" sz="2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smtClean="0"/>
              <a:t>PreCSS</a:t>
            </a:r>
            <a:r>
              <a:rPr lang="en-US" dirty="0" smtClean="0"/>
              <a:t/>
            </a:r>
            <a:br>
              <a:rPr lang="en-US" dirty="0" smtClean="0"/>
            </a:br>
            <a:endParaRPr lang="ru-RU" dirty="0"/>
          </a:p>
        </p:txBody>
      </p:sp>
      <p:pic>
        <p:nvPicPr>
          <p:cNvPr id="3074" name="Picture 2"/>
          <p:cNvPicPr>
            <a:picLocks noChangeAspect="1" noChangeArrowheads="1"/>
          </p:cNvPicPr>
          <p:nvPr/>
        </p:nvPicPr>
        <p:blipFill>
          <a:blip r:embed="rId2"/>
          <a:srcRect/>
          <a:stretch>
            <a:fillRect/>
          </a:stretch>
        </p:blipFill>
        <p:spPr bwMode="auto">
          <a:xfrm>
            <a:off x="2596862" y="2130137"/>
            <a:ext cx="6936364" cy="4285233"/>
          </a:xfrm>
          <a:prstGeom prst="rect">
            <a:avLst/>
          </a:prstGeom>
          <a:noFill/>
          <a:ln w="9525">
            <a:noFill/>
            <a:miter lim="800000"/>
            <a:headEnd/>
            <a:tailEnd/>
          </a:ln>
          <a:effectLst/>
        </p:spPr>
      </p:pic>
      <p:sp>
        <p:nvSpPr>
          <p:cNvPr id="8" name="Прямоугольник 7"/>
          <p:cNvSpPr/>
          <p:nvPr/>
        </p:nvSpPr>
        <p:spPr>
          <a:xfrm>
            <a:off x="633413" y="1452860"/>
            <a:ext cx="11296650" cy="646331"/>
          </a:xfrm>
          <a:prstGeom prst="rect">
            <a:avLst/>
          </a:prstGeom>
        </p:spPr>
        <p:txBody>
          <a:bodyPr wrap="square">
            <a:spAutoFit/>
          </a:bodyPr>
          <a:lstStyle/>
          <a:p>
            <a:pPr lvl="0" fontAlgn="base">
              <a:spcBef>
                <a:spcPct val="0"/>
              </a:spcBef>
              <a:spcAft>
                <a:spcPct val="0"/>
              </a:spcAft>
            </a:pPr>
            <a:r>
              <a:rPr lang="en-US" b="1" dirty="0" err="1" smtClean="0">
                <a:latin typeface="PT Serif"/>
                <a:cs typeface="Arial" pitchFamily="34" charset="0"/>
              </a:rPr>
              <a:t>PreCSS</a:t>
            </a:r>
            <a:r>
              <a:rPr lang="en-US" dirty="0" smtClean="0">
                <a:latin typeface="PT Serif"/>
                <a:cs typeface="Arial" pitchFamily="34" charset="0"/>
              </a:rPr>
              <a:t> is one of the </a:t>
            </a:r>
            <a:r>
              <a:rPr lang="en-US" dirty="0" err="1" smtClean="0">
                <a:latin typeface="PT Serif"/>
                <a:cs typeface="Arial" pitchFamily="34" charset="0"/>
              </a:rPr>
              <a:t>PstCSS</a:t>
            </a:r>
            <a:r>
              <a:rPr lang="en-US" dirty="0" smtClean="0">
                <a:latin typeface="PT Serif"/>
                <a:cs typeface="Arial" pitchFamily="34" charset="0"/>
              </a:rPr>
              <a:t> </a:t>
            </a:r>
            <a:r>
              <a:rPr lang="en-US" dirty="0" err="1" smtClean="0">
                <a:latin typeface="PT Serif"/>
                <a:cs typeface="Arial" pitchFamily="34" charset="0"/>
              </a:rPr>
              <a:t>plugins</a:t>
            </a:r>
            <a:r>
              <a:rPr lang="en-US" dirty="0" smtClean="0">
                <a:latin typeface="PT Serif"/>
                <a:cs typeface="Arial" pitchFamily="34" charset="0"/>
              </a:rPr>
              <a:t> that work like a CSS preprocessor. It makes it possible to </a:t>
            </a:r>
            <a:r>
              <a:rPr lang="en-US" b="1" dirty="0" smtClean="0">
                <a:latin typeface="PT Serif"/>
                <a:cs typeface="Arial" pitchFamily="34" charset="0"/>
              </a:rPr>
              <a:t>take advantage of a Sass-like markup in your </a:t>
            </a:r>
            <a:r>
              <a:rPr lang="en-US" b="1" dirty="0" err="1" smtClean="0">
                <a:latin typeface="PT Serif"/>
                <a:cs typeface="Arial" pitchFamily="34" charset="0"/>
              </a:rPr>
              <a:t>sytlesheet</a:t>
            </a:r>
            <a:r>
              <a:rPr lang="en-US" b="1" dirty="0" smtClean="0">
                <a:latin typeface="PT Serif"/>
                <a:cs typeface="Arial" pitchFamily="34" charset="0"/>
              </a:rPr>
              <a:t> files</a:t>
            </a:r>
            <a:r>
              <a:rPr lang="en-US" dirty="0" smtClean="0">
                <a:latin typeface="PT Serif"/>
                <a:cs typeface="Arial" pitchFamily="34" charset="0"/>
              </a:rPr>
              <a:t>.</a:t>
            </a:r>
            <a:endParaRPr lang="en-US" dirty="0" smtClean="0">
              <a:latin typeface="Arial" pitchFamily="34" charset="0"/>
              <a:cs typeface="Arial"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lstStyle/>
          <a:p>
            <a:pPr algn="ctr"/>
            <a:r>
              <a:rPr lang="en-US" dirty="0" smtClean="0"/>
              <a:t>Thank you!</a:t>
            </a:r>
            <a:endParaRPr lang="uk-UA" dirty="0"/>
          </a:p>
        </p:txBody>
      </p:sp>
    </p:spTree>
    <p:extLst>
      <p:ext uri="{BB962C8B-B14F-4D97-AF65-F5344CB8AC3E}">
        <p14:creationId xmlns:p14="http://schemas.microsoft.com/office/powerpoint/2010/main" xmlns="" val="658380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 Introduction to CSS Processing Tools</a:t>
            </a:r>
            <a:br>
              <a:rPr lang="en-US" dirty="0" smtClean="0"/>
            </a:br>
            <a:endParaRPr lang="ru-RU" dirty="0"/>
          </a:p>
        </p:txBody>
      </p:sp>
      <p:sp>
        <p:nvSpPr>
          <p:cNvPr id="4" name="Text Placeholder 2"/>
          <p:cNvSpPr txBox="1">
            <a:spLocks/>
          </p:cNvSpPr>
          <p:nvPr/>
        </p:nvSpPr>
        <p:spPr>
          <a:xfrm>
            <a:off x="2978994" y="1725859"/>
            <a:ext cx="8668872" cy="4956296"/>
          </a:xfrm>
          <a:prstGeom prst="rect">
            <a:avLst/>
          </a:prstGeom>
        </p:spPr>
        <p:txBody>
          <a:bodyPr lIns="0">
            <a:normAutofit/>
          </a:bodyPr>
          <a:lstStyle/>
          <a:p>
            <a:pPr marL="0" marR="0" lvl="0" indent="0" algn="just"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Most web projects require much of CSS code.</a:t>
            </a:r>
          </a:p>
          <a:p>
            <a:pPr marL="0" marR="0" lvl="0" indent="0" algn="just"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CSS language is difficult to maintain because it has limited ability to use constructions that are common for algorithmic languages like variables, loops, conditions</a:t>
            </a:r>
            <a:r>
              <a:rPr kumimoji="0" lang="uk-UA"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calculations etc.</a:t>
            </a:r>
          </a:p>
          <a:p>
            <a:pPr marL="0" marR="0" lvl="0" indent="0" algn="just"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That's why most developers prefer to use special tools called </a:t>
            </a:r>
            <a:r>
              <a:rPr kumimoji="0" lang="en-US" sz="2000" b="1"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preprocessors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that extend CSS language to make it easier to maintain and then convert such code to standard CSS language supported by browsers.</a:t>
            </a:r>
          </a:p>
          <a:p>
            <a:pPr marL="0" marR="0" lvl="0" indent="0" algn="just"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The most popular CSS preprocessors are </a:t>
            </a:r>
            <a:r>
              <a:rPr kumimoji="0" lang="en-US" sz="2000" b="1"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Sass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US" sz="2000" b="1"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LESS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US" sz="2000" b="1"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Stylus.</a:t>
            </a:r>
          </a:p>
          <a:p>
            <a:pPr marL="0" marR="0" lvl="0" indent="0" algn="just"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With the introduction of </a:t>
            </a:r>
            <a:r>
              <a:rPr kumimoji="0" lang="en-US" sz="2000" b="1" i="0" u="none" strike="noStrike" kern="1200" cap="none" spc="0" normalizeH="0" baseline="0" noProof="0" dirty="0" err="1"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PostCSS</a:t>
            </a:r>
            <a:r>
              <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rPr>
              <a:t> also emerged another class of tools related to processing of CSS with very powerful features.</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smtClean="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endParaRPr kumimoji="0" lang="uk-UA" sz="2000" b="0" i="0" u="none" strike="noStrike" kern="1200" cap="none" spc="0" normalizeH="0" baseline="0" noProof="0" dirty="0">
              <a:ln>
                <a:noFill/>
              </a:ln>
              <a:solidFill>
                <a:schemeClr val="tx1"/>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2" descr="http://lesscss.org/public/img/logo.png"/>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683452" y="2880871"/>
            <a:ext cx="1895475" cy="771525"/>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2" descr="https://upload.wikimedia.org/wikipedia/commons/thumb/9/96/Sass_Logo_Color.svg/2000px-Sass_Logo_Color.svg.png"/>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579331" y="1456917"/>
            <a:ext cx="1567096" cy="1175322"/>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4" descr="https://upload.wikimedia.org/wikipedia/commons/thumb/f/f9/Stylus.svg/1083px-Stylus.svg.png"/>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579331" y="3652396"/>
            <a:ext cx="1816993" cy="1717971"/>
          </a:xfrm>
          <a:prstGeom prst="rect">
            <a:avLst/>
          </a:prstGeom>
          <a:noFill/>
          <a:extLst>
            <a:ext uri="{909E8E84-426E-40DD-AFC4-6F175D3DCCD1}">
              <a14:hiddenFill xmlns:a14="http://schemas.microsoft.com/office/drawing/2010/main" xmlns="">
                <a:solidFill>
                  <a:srgbClr val="FFFFFF"/>
                </a:solidFill>
              </a14:hiddenFill>
            </a:ext>
          </a:extLst>
        </p:spPr>
      </p:pic>
      <p:pic>
        <p:nvPicPr>
          <p:cNvPr id="8" name="Picture 6" descr="https://camo.githubusercontent.com/cc73ca0a6e0542658c0e5afabdb578a82c80e1fd/687474703a2f2f692e696d6775722e636f6d2f427236494a45542e706e67"/>
          <p:cNvPicPr>
            <a:picLocks noChangeAspect="1" noChangeArrowheads="1"/>
          </p:cNvPicPr>
          <p:nvPr/>
        </p:nvPicPr>
        <p:blipFill rotWithShape="1">
          <a:blip r:embed="rId6" cstate="print">
            <a:extLst>
              <a:ext uri="{28A0092B-C50C-407E-A947-70E740481C1C}">
                <a14:useLocalDpi xmlns:a14="http://schemas.microsoft.com/office/drawing/2010/main" xmlns="" val="0"/>
              </a:ext>
            </a:extLst>
          </a:blip>
          <a:srcRect l="10735" t="3488" r="45588" b="64382"/>
          <a:stretch/>
        </p:blipFill>
        <p:spPr bwMode="auto">
          <a:xfrm>
            <a:off x="246773" y="5551385"/>
            <a:ext cx="2528280" cy="839139"/>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Syntax</a:t>
            </a:r>
            <a:endParaRPr lang="ru-RU" dirty="0"/>
          </a:p>
        </p:txBody>
      </p:sp>
      <p:pic>
        <p:nvPicPr>
          <p:cNvPr id="1026" name="Picture 2"/>
          <p:cNvPicPr>
            <a:picLocks noChangeAspect="1" noChangeArrowheads="1"/>
          </p:cNvPicPr>
          <p:nvPr/>
        </p:nvPicPr>
        <p:blipFill>
          <a:blip r:embed="rId2"/>
          <a:srcRect/>
          <a:stretch>
            <a:fillRect/>
          </a:stretch>
        </p:blipFill>
        <p:spPr bwMode="auto">
          <a:xfrm>
            <a:off x="570401" y="1669366"/>
            <a:ext cx="11100273" cy="381703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dirty="0" smtClean="0"/>
              <a:t>Sass/SCSS</a:t>
            </a:r>
            <a:br>
              <a:rPr lang="en-US" dirty="0" smtClean="0"/>
            </a:br>
            <a:r>
              <a:rPr lang="en-US" sz="2000" dirty="0" smtClean="0"/>
              <a:t>Sass is CSS. But only better.</a:t>
            </a:r>
            <a:endParaRPr lang="ru-RU" sz="2000" dirty="0"/>
          </a:p>
        </p:txBody>
      </p:sp>
      <p:sp>
        <p:nvSpPr>
          <p:cNvPr id="3" name="Текст 2"/>
          <p:cNvSpPr>
            <a:spLocks noGrp="1"/>
          </p:cNvSpPr>
          <p:nvPr>
            <p:ph type="body" sz="quarter" idx="10"/>
          </p:nvPr>
        </p:nvSpPr>
        <p:spPr/>
        <p:txBody>
          <a:bodyPr/>
          <a:lstStyle/>
          <a:p>
            <a:r>
              <a:rPr lang="en-US" dirty="0" err="1" smtClean="0"/>
              <a:t>Yurii</a:t>
            </a:r>
            <a:r>
              <a:rPr lang="en-US" dirty="0" smtClean="0"/>
              <a:t> </a:t>
            </a:r>
            <a:r>
              <a:rPr lang="en-US" dirty="0" err="1" smtClean="0"/>
              <a:t>Martynenko</a:t>
            </a:r>
            <a:endParaRPr lang="ru-RU"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What is Sass?</a:t>
            </a:r>
            <a:endParaRPr lang="ru-RU" dirty="0"/>
          </a:p>
        </p:txBody>
      </p:sp>
      <p:sp>
        <p:nvSpPr>
          <p:cNvPr id="4" name="Text Placeholder 2"/>
          <p:cNvSpPr>
            <a:spLocks noGrp="1"/>
          </p:cNvSpPr>
          <p:nvPr>
            <p:ph type="body" sz="quarter" idx="10"/>
          </p:nvPr>
        </p:nvSpPr>
        <p:spPr>
          <a:xfrm>
            <a:off x="2875601" y="1360097"/>
            <a:ext cx="8744313" cy="4710112"/>
          </a:xfrm>
        </p:spPr>
        <p:txBody>
          <a:bodyPr>
            <a:noAutofit/>
          </a:bodyPr>
          <a:lstStyle/>
          <a:p>
            <a:pPr algn="just">
              <a:buClr>
                <a:schemeClr val="tx1">
                  <a:lumMod val="75000"/>
                  <a:lumOff val="25000"/>
                </a:schemeClr>
              </a:buClr>
              <a:buFont typeface="Arial" pitchFamily="34" charset="0"/>
              <a:buChar char="•"/>
            </a:pPr>
            <a:r>
              <a:rPr lang="en-US" sz="2400" dirty="0" smtClean="0"/>
              <a:t> Sass </a:t>
            </a:r>
            <a:r>
              <a:rPr lang="en-US" sz="2400" dirty="0"/>
              <a:t>(</a:t>
            </a:r>
            <a:r>
              <a:rPr lang="en-US" sz="2400" dirty="0" err="1"/>
              <a:t>Syntatically</a:t>
            </a:r>
            <a:r>
              <a:rPr lang="en-US" sz="2400" dirty="0"/>
              <a:t> Awesome Style Sheets) - is the most popular and mature CSS pre-processing language, first appeared in 2006</a:t>
            </a:r>
          </a:p>
          <a:p>
            <a:pPr algn="just">
              <a:buClr>
                <a:schemeClr val="tx1">
                  <a:lumMod val="75000"/>
                  <a:lumOff val="25000"/>
                </a:schemeClr>
              </a:buClr>
              <a:buFont typeface="Arial" pitchFamily="34" charset="0"/>
              <a:buChar char="•"/>
            </a:pPr>
            <a:r>
              <a:rPr lang="en-US" sz="2400" dirty="0" smtClean="0"/>
              <a:t> It </a:t>
            </a:r>
            <a:r>
              <a:rPr lang="en-US" sz="2400" dirty="0"/>
              <a:t>supports two syntaxes: </a:t>
            </a:r>
          </a:p>
          <a:p>
            <a:pPr lvl="1" algn="just">
              <a:buFont typeface="Wingdings" pitchFamily="2" charset="2"/>
              <a:buChar char="ü"/>
            </a:pPr>
            <a:r>
              <a:rPr lang="en-US" sz="2400" dirty="0"/>
              <a:t>original SASS syntax similar to </a:t>
            </a:r>
            <a:r>
              <a:rPr lang="en-US" sz="2400" dirty="0" err="1"/>
              <a:t>Haml</a:t>
            </a:r>
            <a:r>
              <a:rPr lang="en-US" sz="2400" dirty="0"/>
              <a:t> that is not compatible with CSS</a:t>
            </a:r>
          </a:p>
          <a:p>
            <a:pPr lvl="1" algn="just">
              <a:buFont typeface="Wingdings" pitchFamily="2" charset="2"/>
              <a:buChar char="ü"/>
            </a:pPr>
            <a:r>
              <a:rPr lang="en-US" sz="2400" dirty="0"/>
              <a:t>new SCSS syntax that is very close to CSS as any syntactically valid CSS file is also valid SCSS file</a:t>
            </a:r>
          </a:p>
          <a:p>
            <a:pPr algn="just">
              <a:buClr>
                <a:schemeClr val="tx1">
                  <a:lumMod val="75000"/>
                  <a:lumOff val="25000"/>
                </a:schemeClr>
              </a:buClr>
              <a:buFont typeface="Arial" pitchFamily="34" charset="0"/>
              <a:buChar char="•"/>
            </a:pPr>
            <a:r>
              <a:rPr lang="en-US" sz="2400" dirty="0" smtClean="0"/>
              <a:t> Originally </a:t>
            </a:r>
            <a:r>
              <a:rPr lang="en-US" sz="2400" dirty="0"/>
              <a:t>written in Ruby and </a:t>
            </a:r>
            <a:r>
              <a:rPr lang="en-US" sz="2400" dirty="0" err="1"/>
              <a:t>reguired</a:t>
            </a:r>
            <a:r>
              <a:rPr lang="en-US" sz="2400" dirty="0"/>
              <a:t> Ruby to work</a:t>
            </a:r>
          </a:p>
          <a:p>
            <a:pPr algn="just">
              <a:buClr>
                <a:schemeClr val="tx1">
                  <a:lumMod val="75000"/>
                  <a:lumOff val="25000"/>
                </a:schemeClr>
              </a:buClr>
              <a:buFont typeface="Arial" pitchFamily="34" charset="0"/>
              <a:buChar char="•"/>
            </a:pPr>
            <a:r>
              <a:rPr lang="en-US" sz="2400" dirty="0" smtClean="0"/>
              <a:t> In </a:t>
            </a:r>
            <a:r>
              <a:rPr lang="en-US" sz="2400" dirty="0"/>
              <a:t>2012 introduced C++ implementation called </a:t>
            </a:r>
            <a:r>
              <a:rPr lang="en-US" sz="2400" dirty="0" err="1"/>
              <a:t>libSass</a:t>
            </a:r>
            <a:r>
              <a:rPr lang="en-US" sz="2400" dirty="0"/>
              <a:t> that doesn't require Ruby</a:t>
            </a:r>
            <a:endParaRPr lang="uk-UA" sz="2400" dirty="0"/>
          </a:p>
        </p:txBody>
      </p:sp>
      <p:pic>
        <p:nvPicPr>
          <p:cNvPr id="5" name="Picture 2" descr="https://upload.wikimedia.org/wikipedia/commons/thumb/9/96/Sass_Logo_Color.svg/2000px-Sass_Logo_Color.svg.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13511" y="1360097"/>
            <a:ext cx="2103718" cy="1577788"/>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Syntax Sass &amp; SCSS</a:t>
            </a:r>
            <a:endParaRPr lang="ru-RU" dirty="0"/>
          </a:p>
        </p:txBody>
      </p:sp>
      <p:pic>
        <p:nvPicPr>
          <p:cNvPr id="1026" name="Picture 2"/>
          <p:cNvPicPr>
            <a:picLocks noChangeAspect="1" noChangeArrowheads="1"/>
          </p:cNvPicPr>
          <p:nvPr/>
        </p:nvPicPr>
        <p:blipFill>
          <a:blip r:embed="rId2"/>
          <a:srcRect/>
          <a:stretch>
            <a:fillRect/>
          </a:stretch>
        </p:blipFill>
        <p:spPr bwMode="auto">
          <a:xfrm>
            <a:off x="6449291" y="2101560"/>
            <a:ext cx="3808806" cy="2761384"/>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1545216" y="2191615"/>
            <a:ext cx="4173249" cy="278216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Installation</a:t>
            </a:r>
            <a:endParaRPr lang="ru-RU" dirty="0"/>
          </a:p>
        </p:txBody>
      </p:sp>
      <p:sp>
        <p:nvSpPr>
          <p:cNvPr id="3" name="Текст 2"/>
          <p:cNvSpPr>
            <a:spLocks noGrp="1"/>
          </p:cNvSpPr>
          <p:nvPr>
            <p:ph type="body" sz="quarter" idx="10"/>
          </p:nvPr>
        </p:nvSpPr>
        <p:spPr>
          <a:xfrm>
            <a:off x="685800" y="1322364"/>
            <a:ext cx="10820400" cy="5289452"/>
          </a:xfrm>
        </p:spPr>
        <p:txBody>
          <a:bodyPr/>
          <a:lstStyle/>
          <a:p>
            <a:pPr algn="just"/>
            <a:r>
              <a:rPr lang="en-US" sz="1800" dirty="0" smtClean="0"/>
              <a:t>If you use Node.js, you can install Sass using </a:t>
            </a:r>
            <a:r>
              <a:rPr lang="en-US" sz="1800" dirty="0" err="1" smtClean="0"/>
              <a:t>npm</a:t>
            </a:r>
            <a:r>
              <a:rPr lang="en-US" sz="1800" dirty="0" smtClean="0"/>
              <a:t> by running</a:t>
            </a:r>
          </a:p>
          <a:p>
            <a:pPr algn="just"/>
            <a:endParaRPr lang="en-US" sz="1800" dirty="0" smtClean="0"/>
          </a:p>
          <a:p>
            <a:pPr algn="just"/>
            <a:r>
              <a:rPr lang="en-US" sz="1800" dirty="0" smtClean="0"/>
              <a:t>When you install Sass on the command line, you'll be able to run the sass executable to compile .sass and .</a:t>
            </a:r>
            <a:r>
              <a:rPr lang="en-US" sz="1800" dirty="0" err="1" smtClean="0"/>
              <a:t>scss</a:t>
            </a:r>
            <a:r>
              <a:rPr lang="en-US" sz="1800" dirty="0" smtClean="0"/>
              <a:t> files to .</a:t>
            </a:r>
            <a:r>
              <a:rPr lang="en-US" sz="1800" dirty="0" err="1" smtClean="0"/>
              <a:t>css</a:t>
            </a:r>
            <a:r>
              <a:rPr lang="en-US" sz="1800" dirty="0" smtClean="0"/>
              <a:t> files. For example:</a:t>
            </a:r>
          </a:p>
          <a:p>
            <a:pPr algn="just"/>
            <a:endParaRPr lang="en-US" dirty="0" smtClean="0"/>
          </a:p>
          <a:p>
            <a:pPr algn="just"/>
            <a:r>
              <a:rPr lang="en-US" sz="1800" dirty="0" smtClean="0"/>
              <a:t>If you wanted to watch (instead of manually build) your </a:t>
            </a:r>
            <a:r>
              <a:rPr lang="en-US" sz="1800" dirty="0" err="1" smtClean="0"/>
              <a:t>input.scss</a:t>
            </a:r>
            <a:r>
              <a:rPr lang="en-US" sz="1800" dirty="0" smtClean="0"/>
              <a:t> file, you'd just add the watch flag to your command, like so:</a:t>
            </a:r>
          </a:p>
          <a:p>
            <a:pPr algn="just"/>
            <a:endParaRPr lang="en-US" sz="1800" dirty="0" smtClean="0"/>
          </a:p>
          <a:p>
            <a:pPr algn="just"/>
            <a:r>
              <a:rPr lang="en-US" sz="1800" dirty="0" smtClean="0"/>
              <a:t>You can watch and output to directories by using folder paths as your input and output, and separating them with a colon. In this example:</a:t>
            </a:r>
          </a:p>
          <a:p>
            <a:pPr algn="just"/>
            <a:endParaRPr lang="en-US" sz="1800" dirty="0" smtClean="0"/>
          </a:p>
          <a:p>
            <a:pPr algn="just"/>
            <a:r>
              <a:rPr lang="en-US" sz="1800" dirty="0" smtClean="0"/>
              <a:t>Sass would watch all files in the app/sass folder for changes, and compile </a:t>
            </a:r>
            <a:r>
              <a:rPr lang="en-US" sz="1800" cap="all" dirty="0" smtClean="0"/>
              <a:t>CSS</a:t>
            </a:r>
            <a:r>
              <a:rPr lang="en-US" sz="1800" dirty="0" smtClean="0"/>
              <a:t> to the public/</a:t>
            </a:r>
            <a:r>
              <a:rPr lang="en-US" sz="1800" dirty="0" err="1" smtClean="0"/>
              <a:t>stylesheets</a:t>
            </a:r>
            <a:r>
              <a:rPr lang="en-US" sz="1800" dirty="0" smtClean="0"/>
              <a:t> folder.</a:t>
            </a:r>
          </a:p>
          <a:p>
            <a:pPr algn="just"/>
            <a:endParaRPr lang="ru-RU" sz="1800" dirty="0"/>
          </a:p>
        </p:txBody>
      </p:sp>
      <p:sp>
        <p:nvSpPr>
          <p:cNvPr id="4" name="Прямоугольник 3"/>
          <p:cNvSpPr/>
          <p:nvPr/>
        </p:nvSpPr>
        <p:spPr>
          <a:xfrm>
            <a:off x="703385" y="1688123"/>
            <a:ext cx="2039815" cy="32355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smtClean="0"/>
              <a:t>npm</a:t>
            </a:r>
            <a:r>
              <a:rPr lang="en-US" dirty="0" smtClean="0"/>
              <a:t> install -g sass</a:t>
            </a:r>
            <a:endParaRPr lang="ru-RU" dirty="0"/>
          </a:p>
        </p:txBody>
      </p:sp>
      <p:sp>
        <p:nvSpPr>
          <p:cNvPr id="5" name="Прямоугольник 4"/>
          <p:cNvSpPr/>
          <p:nvPr/>
        </p:nvSpPr>
        <p:spPr>
          <a:xfrm>
            <a:off x="686974" y="2740856"/>
            <a:ext cx="6234331" cy="33996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sass source/</a:t>
            </a:r>
            <a:r>
              <a:rPr lang="en-US" dirty="0" err="1" smtClean="0"/>
              <a:t>stylesheets</a:t>
            </a:r>
            <a:r>
              <a:rPr lang="en-US" dirty="0" smtClean="0"/>
              <a:t>/</a:t>
            </a:r>
            <a:r>
              <a:rPr lang="en-US" dirty="0" err="1" smtClean="0"/>
              <a:t>index.scss</a:t>
            </a:r>
            <a:r>
              <a:rPr lang="en-US" dirty="0" smtClean="0"/>
              <a:t> build/</a:t>
            </a:r>
            <a:r>
              <a:rPr lang="en-US" dirty="0" err="1" smtClean="0"/>
              <a:t>stylesheets</a:t>
            </a:r>
            <a:r>
              <a:rPr lang="en-US" dirty="0" smtClean="0"/>
              <a:t>/index.css</a:t>
            </a:r>
            <a:endParaRPr lang="ru-RU" dirty="0"/>
          </a:p>
        </p:txBody>
      </p:sp>
      <p:sp>
        <p:nvSpPr>
          <p:cNvPr id="6" name="Прямоугольник 5"/>
          <p:cNvSpPr/>
          <p:nvPr/>
        </p:nvSpPr>
        <p:spPr>
          <a:xfrm>
            <a:off x="698697" y="3821723"/>
            <a:ext cx="3634152" cy="32824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sass --watch </a:t>
            </a:r>
            <a:r>
              <a:rPr lang="en-US" dirty="0" err="1" smtClean="0"/>
              <a:t>input.scss</a:t>
            </a:r>
            <a:r>
              <a:rPr lang="en-US" dirty="0" smtClean="0"/>
              <a:t> output.css</a:t>
            </a:r>
            <a:endParaRPr lang="ru-RU" dirty="0"/>
          </a:p>
        </p:txBody>
      </p:sp>
      <p:sp>
        <p:nvSpPr>
          <p:cNvPr id="7" name="Прямоугольник 6"/>
          <p:cNvSpPr/>
          <p:nvPr/>
        </p:nvSpPr>
        <p:spPr>
          <a:xfrm>
            <a:off x="684631" y="4919002"/>
            <a:ext cx="4281264" cy="35638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sass --watch app/</a:t>
            </a:r>
            <a:r>
              <a:rPr lang="en-US" dirty="0" err="1" smtClean="0"/>
              <a:t>sass:public</a:t>
            </a:r>
            <a:r>
              <a:rPr lang="en-US" dirty="0" smtClean="0"/>
              <a:t>/</a:t>
            </a:r>
            <a:r>
              <a:rPr lang="en-US" dirty="0" err="1" smtClean="0"/>
              <a:t>stylesheets</a:t>
            </a:r>
            <a:endParaRPr lang="ru-RU"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Variables</a:t>
            </a:r>
            <a:endParaRPr lang="ru-RU" dirty="0"/>
          </a:p>
        </p:txBody>
      </p:sp>
      <p:sp>
        <p:nvSpPr>
          <p:cNvPr id="3" name="Текст 2"/>
          <p:cNvSpPr>
            <a:spLocks noGrp="1"/>
          </p:cNvSpPr>
          <p:nvPr>
            <p:ph type="body" sz="quarter" idx="10"/>
          </p:nvPr>
        </p:nvSpPr>
        <p:spPr>
          <a:xfrm>
            <a:off x="685800" y="1641762"/>
            <a:ext cx="10820400" cy="3789219"/>
          </a:xfrm>
        </p:spPr>
        <p:txBody>
          <a:bodyPr/>
          <a:lstStyle/>
          <a:p>
            <a:pPr>
              <a:buClr>
                <a:schemeClr val="tx1">
                  <a:lumMod val="75000"/>
                  <a:lumOff val="25000"/>
                </a:schemeClr>
              </a:buClr>
              <a:buFont typeface="Arial" pitchFamily="34" charset="0"/>
              <a:buChar char="•"/>
            </a:pPr>
            <a:r>
              <a:rPr lang="en-US" dirty="0" smtClean="0"/>
              <a:t> Variables in SASS allow to store and re-use information through </a:t>
            </a:r>
            <a:r>
              <a:rPr lang="en-US" dirty="0" err="1" smtClean="0"/>
              <a:t>stylesheets</a:t>
            </a:r>
            <a:r>
              <a:rPr lang="en-US" dirty="0" smtClean="0"/>
              <a:t>.</a:t>
            </a:r>
          </a:p>
          <a:p>
            <a:pPr>
              <a:buClr>
                <a:schemeClr val="tx1">
                  <a:lumMod val="75000"/>
                  <a:lumOff val="25000"/>
                </a:schemeClr>
              </a:buClr>
              <a:buFont typeface="Arial" pitchFamily="34" charset="0"/>
              <a:buChar char="•"/>
            </a:pPr>
            <a:r>
              <a:rPr lang="en-US" dirty="0" smtClean="0"/>
              <a:t> Sass uses $ symbol for variables.</a:t>
            </a:r>
          </a:p>
          <a:p>
            <a:pPr>
              <a:buClr>
                <a:schemeClr val="tx1">
                  <a:lumMod val="75000"/>
                  <a:lumOff val="25000"/>
                </a:schemeClr>
              </a:buClr>
              <a:buFont typeface="Arial" pitchFamily="34" charset="0"/>
              <a:buChar char="•"/>
            </a:pPr>
            <a:r>
              <a:rPr lang="en-US" dirty="0" smtClean="0"/>
              <a:t> Example:</a:t>
            </a:r>
          </a:p>
          <a:p>
            <a:endParaRPr lang="ru-RU" dirty="0"/>
          </a:p>
        </p:txBody>
      </p:sp>
      <p:pic>
        <p:nvPicPr>
          <p:cNvPr id="2050" name="Picture 2"/>
          <p:cNvPicPr>
            <a:picLocks noChangeAspect="1" noChangeArrowheads="1"/>
          </p:cNvPicPr>
          <p:nvPr/>
        </p:nvPicPr>
        <p:blipFill>
          <a:blip r:embed="rId2"/>
          <a:srcRect/>
          <a:stretch>
            <a:fillRect/>
          </a:stretch>
        </p:blipFill>
        <p:spPr bwMode="auto">
          <a:xfrm>
            <a:off x="1371305" y="3537729"/>
            <a:ext cx="3949149" cy="1568840"/>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a:stretch>
            <a:fillRect/>
          </a:stretch>
        </p:blipFill>
        <p:spPr bwMode="auto">
          <a:xfrm>
            <a:off x="6595918" y="3700097"/>
            <a:ext cx="3212522" cy="1125123"/>
          </a:xfrm>
          <a:prstGeom prst="rect">
            <a:avLst/>
          </a:prstGeom>
          <a:noFill/>
          <a:ln w="9525">
            <a:noFill/>
            <a:miter lim="800000"/>
            <a:headEnd/>
            <a:tailEnd/>
          </a:ln>
          <a:effectLst/>
        </p:spPr>
      </p:pic>
      <p:sp>
        <p:nvSpPr>
          <p:cNvPr id="6" name="Стрелка вправо 5"/>
          <p:cNvSpPr/>
          <p:nvPr/>
        </p:nvSpPr>
        <p:spPr>
          <a:xfrm>
            <a:off x="5205046" y="4093698"/>
            <a:ext cx="1055077" cy="3657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0103479C-70CD-40C7-BA0E-A151EE336BCC}"/>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B3A1340B-3A1B-4156-ADE3-51DF6C2C795D}">
  <ds:schemaRefs>
    <ds:schemaRef ds:uri="http://schemas.microsoft.com/office/2006/documentManagement/types"/>
    <ds:schemaRef ds:uri="http://purl.org/dc/elements/1.1/"/>
    <ds:schemaRef ds:uri="835f28f2-30f1-4728-84d2-86d96e143488"/>
    <ds:schemaRef ds:uri="http://purl.org/dc/dcmitype/"/>
    <ds:schemaRef ds:uri="http://schemas.microsoft.com/office/infopath/2007/PartnerControls"/>
    <ds:schemaRef ds:uri="341e6018-ac0a-4dfb-8409-db9e0d25502e"/>
    <ds:schemaRef ds:uri="http://purl.org/dc/term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556</TotalTime>
  <Words>903</Words>
  <Application>Microsoft Office PowerPoint</Application>
  <PresentationFormat>Произвольный</PresentationFormat>
  <Paragraphs>107</Paragraphs>
  <Slides>26</Slides>
  <Notes>1</Notes>
  <HiddenSlides>0</HiddenSlides>
  <MMClips>0</MMClips>
  <ScaleCrop>false</ScaleCrop>
  <HeadingPairs>
    <vt:vector size="6" baseType="variant">
      <vt:variant>
        <vt:lpstr>Использованные шрифты</vt:lpstr>
      </vt:variant>
      <vt:variant>
        <vt:i4>7</vt:i4>
      </vt:variant>
      <vt:variant>
        <vt:lpstr>Тема</vt:lpstr>
      </vt:variant>
      <vt:variant>
        <vt:i4>2</vt:i4>
      </vt:variant>
      <vt:variant>
        <vt:lpstr>Заголовки слайдов</vt:lpstr>
      </vt:variant>
      <vt:variant>
        <vt:i4>26</vt:i4>
      </vt:variant>
    </vt:vector>
  </HeadingPairs>
  <TitlesOfParts>
    <vt:vector size="35" baseType="lpstr">
      <vt:lpstr>Arial</vt:lpstr>
      <vt:lpstr>Proxima Nova Black</vt:lpstr>
      <vt:lpstr>Open Sans</vt:lpstr>
      <vt:lpstr>Wingdings</vt:lpstr>
      <vt:lpstr>Calibri</vt:lpstr>
      <vt:lpstr>Consolas</vt:lpstr>
      <vt:lpstr>PT Serif</vt:lpstr>
      <vt:lpstr>DARK THEME</vt:lpstr>
      <vt:lpstr>LIGHT-THEME</vt:lpstr>
      <vt:lpstr>CSS Preprocessor</vt:lpstr>
      <vt:lpstr>Agenda</vt:lpstr>
      <vt:lpstr> Introduction to CSS Processing Tools </vt:lpstr>
      <vt:lpstr>Syntax</vt:lpstr>
      <vt:lpstr>Sass/SCSS Sass is CSS. But only better.</vt:lpstr>
      <vt:lpstr>What is Sass?</vt:lpstr>
      <vt:lpstr>Syntax Sass &amp; SCSS</vt:lpstr>
      <vt:lpstr>Installation</vt:lpstr>
      <vt:lpstr>Variables</vt:lpstr>
      <vt:lpstr>Nesting</vt:lpstr>
      <vt:lpstr>Partials</vt:lpstr>
      <vt:lpstr>Import</vt:lpstr>
      <vt:lpstr>Mixins</vt:lpstr>
      <vt:lpstr>Extend</vt:lpstr>
      <vt:lpstr>Operators</vt:lpstr>
      <vt:lpstr>Referencing Parent Selectors: &amp; </vt:lpstr>
      <vt:lpstr>Control Flow Statements</vt:lpstr>
      <vt:lpstr>If/Else Statements </vt:lpstr>
      <vt:lpstr>Loops </vt:lpstr>
      <vt:lpstr>PostCSS</vt:lpstr>
      <vt:lpstr>What is PostCSS?</vt:lpstr>
      <vt:lpstr>PostCSS Plugins</vt:lpstr>
      <vt:lpstr>CSSNext </vt:lpstr>
      <vt:lpstr>Autoprefixer</vt:lpstr>
      <vt:lpstr>PreCSS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ПК</cp:lastModifiedBy>
  <cp:revision>66</cp:revision>
  <dcterms:created xsi:type="dcterms:W3CDTF">2018-12-11T16:43:22Z</dcterms:created>
  <dcterms:modified xsi:type="dcterms:W3CDTF">2019-07-22T14:30:05Z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